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3" r:id="rId2"/>
    <p:sldId id="384" r:id="rId3"/>
    <p:sldId id="397" r:id="rId4"/>
    <p:sldId id="387" r:id="rId5"/>
    <p:sldId id="408" r:id="rId6"/>
    <p:sldId id="406" r:id="rId7"/>
    <p:sldId id="407" r:id="rId8"/>
    <p:sldId id="404" r:id="rId9"/>
    <p:sldId id="405" r:id="rId10"/>
    <p:sldId id="399" r:id="rId11"/>
    <p:sldId id="400" r:id="rId12"/>
    <p:sldId id="401" r:id="rId13"/>
    <p:sldId id="402" r:id="rId14"/>
    <p:sldId id="403" r:id="rId15"/>
    <p:sldId id="389" r:id="rId16"/>
    <p:sldId id="385" r:id="rId17"/>
    <p:sldId id="396" r:id="rId18"/>
  </p:sldIdLst>
  <p:sldSz cx="9144000" cy="5143500" type="screen16x9"/>
  <p:notesSz cx="7010400" cy="9296400"/>
  <p:defaultTextStyle>
    <a:defPPr>
      <a:defRPr lang="es-H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280DFF"/>
    <a:srgbClr val="0000FF"/>
    <a:srgbClr val="A891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4467" autoAdjust="0"/>
  </p:normalViewPr>
  <p:slideViewPr>
    <p:cSldViewPr>
      <p:cViewPr varScale="1">
        <p:scale>
          <a:sx n="128" d="100"/>
          <a:sy n="128" d="100"/>
        </p:scale>
        <p:origin x="138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EAE5AF-B678-46BD-AF4F-BACB208B0540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6454F9-8B88-4513-884A-C10443AA73B2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8417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614017-AA41-44E1-87B6-E4D188BF3361}" type="datetimeFigureOut">
              <a:rPr lang="es-ES"/>
              <a:pPr>
                <a:defRPr/>
              </a:pPr>
              <a:t>26/06/2020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9C38FD-3EF8-47A7-A922-132A6BADC2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892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460F-7976-422B-9EA4-2A2B36A9E7DB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F983-7AD8-4F6C-8069-87913B13F128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6AEE-B61B-4FD1-B886-2530432BDDA9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22ED-3D68-41D4-BB98-1B32DB634BE5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4E61-9493-456E-A698-8561822B2762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1157-D5A0-43F8-BC4F-8B757DA69D79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DD069-D8D2-4C77-875F-A569267E75F5}" type="datetimeFigureOut">
              <a:rPr lang="es-HN"/>
              <a:pPr/>
              <a:t>26/6/2020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2D1C-889D-44A4-841F-CE9EE588E96C}" type="slidenum">
              <a:rPr lang="es-HN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20FA9-3C32-45C5-9620-946A8F9E506C}" type="datetimeFigureOut">
              <a:rPr lang="es-HN"/>
              <a:pPr/>
              <a:t>26/6/2020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9BD93-AEF3-4EB5-9FBF-A96D6EA4552E}" type="slidenum">
              <a:rPr lang="es-HN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8896-8926-4D9B-BBE1-82CFC23B5A50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7C82-2F58-41DB-B872-7E9DB69419D6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B15E-2FD2-46E4-A346-43594B6C7630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561A-07AE-460C-906F-D9D444CFC7B3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91B2-3783-41E0-B4AB-EE04FB212D9E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83AD-42B3-4F6D-A330-1FDD20F0CD27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67F6-163C-4462-86CF-C9702205CA6F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6D65-0B26-4121-BB2C-16FCC53688D5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611D-7048-45FA-9A23-050BCF72EFF1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8A92-6EB9-4B84-BD91-B626624BAA35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BB74-1FE6-4FF6-B3DB-2EF6E0CC80D3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9094-A4FE-4F9E-B6FA-D831551E7091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29C6-3C9C-4E72-AD81-6F3DAA467A3F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58CF-7945-4691-A2E0-1CEBED7B7F4C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HN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B73B-593F-4339-879C-AD53A799A8A2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6F64-EFAD-4ADB-BC59-8D8297B1C4F5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HN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A2FEDF-6491-4C4F-B75A-6F6D9BDD427B}" type="datetimeFigureOut">
              <a:rPr lang="es-HN"/>
              <a:pPr>
                <a:defRPr/>
              </a:pPr>
              <a:t>26/6/2020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91443-0CC7-4B01-9E6B-8160DC6CA271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222250"/>
            <a:ext cx="24431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41525" y="411163"/>
            <a:ext cx="627538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HN" sz="4000" b="1" dirty="0" smtClean="0"/>
          </a:p>
          <a:p>
            <a:pPr algn="ctr"/>
            <a:r>
              <a:rPr lang="es-HN" sz="2800" b="1" dirty="0" smtClean="0"/>
              <a:t>Protocolo </a:t>
            </a:r>
            <a:r>
              <a:rPr lang="es-HN" sz="2800" b="1" dirty="0"/>
              <a:t>Bioseguridad por motivo de la pandemia de COVID-19 para Oficinas Gubernamentales y Centros de atención al público</a:t>
            </a:r>
            <a:endParaRPr lang="es-ES" sz="2800" b="1" dirty="0"/>
          </a:p>
          <a:p>
            <a:pPr algn="ctr"/>
            <a:endParaRPr lang="es-ES" sz="2800" b="1" dirty="0"/>
          </a:p>
          <a:p>
            <a:pPr algn="r"/>
            <a:r>
              <a:rPr lang="es-ES" sz="1400" b="1" dirty="0" smtClean="0">
                <a:solidFill>
                  <a:srgbClr val="993300"/>
                </a:solidFill>
              </a:rPr>
              <a:t>Dra</a:t>
            </a:r>
            <a:r>
              <a:rPr lang="es-ES" sz="1400" b="1" dirty="0" smtClean="0">
                <a:solidFill>
                  <a:srgbClr val="993300"/>
                </a:solidFill>
              </a:rPr>
              <a:t>. Ingrid Janeth Rodríguez</a:t>
            </a:r>
            <a:endParaRPr lang="es-ES" sz="1400" b="1" dirty="0">
              <a:solidFill>
                <a:srgbClr val="993300"/>
              </a:solidFill>
            </a:endParaRPr>
          </a:p>
          <a:p>
            <a:pPr algn="r"/>
            <a:r>
              <a:rPr lang="es-ES" sz="1400" dirty="0"/>
              <a:t>      		            Servicio de Medicina Ocupacional </a:t>
            </a:r>
          </a:p>
          <a:p>
            <a:pPr algn="r"/>
            <a:r>
              <a:rPr lang="es-ES" sz="1400" dirty="0"/>
              <a:t>    Dirección General de Previsión Socia</a:t>
            </a:r>
            <a:r>
              <a:rPr lang="es-ES" dirty="0"/>
              <a:t>l </a:t>
            </a:r>
          </a:p>
          <a:p>
            <a:pPr algn="r"/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20216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5120" cy="857250"/>
          </a:xfrm>
        </p:spPr>
        <p:txBody>
          <a:bodyPr/>
          <a:lstStyle/>
          <a:p>
            <a:r>
              <a:rPr lang="es-HN" sz="2000" b="1" dirty="0" smtClean="0"/>
              <a:t>EVALUACION ANTES DEL INGRESAR A SU CENTRO LABORAL</a:t>
            </a:r>
            <a:endParaRPr lang="es-HN" sz="2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131590"/>
            <a:ext cx="6696744" cy="3394075"/>
          </a:xfrm>
        </p:spPr>
        <p:txBody>
          <a:bodyPr/>
          <a:lstStyle/>
          <a:p>
            <a:r>
              <a:rPr lang="es-ES" sz="1600" dirty="0"/>
              <a:t>Establecer un área </a:t>
            </a:r>
            <a:r>
              <a:rPr lang="es-ES" sz="1600" dirty="0" smtClean="0"/>
              <a:t>de </a:t>
            </a:r>
            <a:r>
              <a:rPr lang="es-ES" sz="1600" dirty="0" err="1" smtClean="0"/>
              <a:t>triaje</a:t>
            </a:r>
            <a:r>
              <a:rPr lang="es-ES" sz="1600" dirty="0" smtClean="0"/>
              <a:t> </a:t>
            </a:r>
            <a:r>
              <a:rPr lang="es-ES" sz="1600" dirty="0"/>
              <a:t>y una persona </a:t>
            </a:r>
            <a:r>
              <a:rPr lang="es-ES" sz="1600" dirty="0" smtClean="0"/>
              <a:t>responsable:</a:t>
            </a:r>
          </a:p>
          <a:p>
            <a:pPr marL="0" indent="0">
              <a:buNone/>
            </a:pPr>
            <a:r>
              <a:rPr lang="es-ES" sz="1600" dirty="0" smtClean="0"/>
              <a:t>1.    Utilización de la mascarilla de forma correcta.</a:t>
            </a:r>
          </a:p>
          <a:p>
            <a:pPr>
              <a:buFont typeface="+mj-lt"/>
              <a:buAutoNum type="arabicPeriod"/>
            </a:pPr>
            <a:r>
              <a:rPr lang="es-ES" sz="1600" dirty="0" smtClean="0"/>
              <a:t>Distanciamiento  </a:t>
            </a:r>
            <a:r>
              <a:rPr lang="es-ES" sz="1600" dirty="0"/>
              <a:t>(1.5 a 2 metros</a:t>
            </a:r>
            <a:r>
              <a:rPr lang="es-ES" sz="1600" dirty="0" smtClean="0"/>
              <a:t>). </a:t>
            </a:r>
            <a:r>
              <a:rPr lang="es-ES" sz="1600" b="1" dirty="0" smtClean="0"/>
              <a:t>Trabajadores STSS y visitantes </a:t>
            </a:r>
            <a:r>
              <a:rPr lang="es-ES" sz="1600" dirty="0" smtClean="0"/>
              <a:t>( Mediante señalizaciones en el suelo).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Utilizar el </a:t>
            </a:r>
            <a:r>
              <a:rPr lang="es-ES" sz="1600" b="1" dirty="0"/>
              <a:t>lavado de calzado </a:t>
            </a:r>
            <a:r>
              <a:rPr lang="es-ES" sz="1600" dirty="0"/>
              <a:t>o pediluvio con una solución desinfectante en todas las </a:t>
            </a:r>
            <a:r>
              <a:rPr lang="es-ES" sz="1600" dirty="0" smtClean="0"/>
              <a:t>entradas.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Instalar </a:t>
            </a:r>
            <a:r>
              <a:rPr lang="es-ES" sz="1600" b="1" dirty="0"/>
              <a:t>dispensadores de alcohol en gel</a:t>
            </a:r>
            <a:r>
              <a:rPr lang="es-ES" sz="1600" dirty="0"/>
              <a:t> para manos (a base de alcohol al 70%) en todas las áreas de ingreso a las oficinas gubernamentales y centros de atención al público para la desinfección de manos.</a:t>
            </a:r>
          </a:p>
          <a:p>
            <a:pPr>
              <a:buAutoNum type="arabicPeriod"/>
            </a:pPr>
            <a:r>
              <a:rPr lang="es-ES" sz="1600" dirty="0" smtClean="0"/>
              <a:t>Toma </a:t>
            </a:r>
            <a:r>
              <a:rPr lang="es-ES" sz="1600" dirty="0"/>
              <a:t>de </a:t>
            </a:r>
            <a:r>
              <a:rPr lang="es-ES" sz="1600" b="1" dirty="0"/>
              <a:t>la temperatura corporal</a:t>
            </a:r>
            <a:r>
              <a:rPr lang="es-ES" sz="1600" dirty="0"/>
              <a:t>, con </a:t>
            </a:r>
            <a:r>
              <a:rPr lang="es-ES" sz="1600" dirty="0" smtClean="0"/>
              <a:t>un termómetro </a:t>
            </a:r>
            <a:r>
              <a:rPr lang="es-ES" sz="1600" dirty="0"/>
              <a:t>clínico digital infrarrojo o láser mediante la técnica </a:t>
            </a:r>
            <a:r>
              <a:rPr lang="es-ES" sz="1600" dirty="0" smtClean="0"/>
              <a:t>adecuada.( </a:t>
            </a:r>
            <a:r>
              <a:rPr lang="es-ES" sz="1600" dirty="0" smtClean="0">
                <a:solidFill>
                  <a:srgbClr val="FF0000"/>
                </a:solidFill>
              </a:rPr>
              <a:t>mayor </a:t>
            </a:r>
            <a:r>
              <a:rPr lang="es-HN" sz="1600" dirty="0" smtClean="0">
                <a:solidFill>
                  <a:srgbClr val="FF0000"/>
                </a:solidFill>
              </a:rPr>
              <a:t>37.5°C no podrá ingresar a la STSS</a:t>
            </a:r>
            <a:r>
              <a:rPr lang="es-HN" sz="1600" dirty="0" smtClean="0"/>
              <a:t>)</a:t>
            </a:r>
          </a:p>
          <a:p>
            <a:pPr>
              <a:buAutoNum type="arabicPeriod"/>
            </a:pPr>
            <a:r>
              <a:rPr lang="es-HN" sz="1600" b="1" dirty="0" smtClean="0"/>
              <a:t>UTILIZACION DEL RELOJ MARCADOR ???</a:t>
            </a:r>
            <a:endParaRPr lang="es-ES" sz="1600" b="1" dirty="0" smtClean="0"/>
          </a:p>
          <a:p>
            <a:pPr marL="0" indent="0">
              <a:buNone/>
            </a:pPr>
            <a:endParaRPr lang="es-HN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771589"/>
            <a:ext cx="2304256" cy="11377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68" y="3687215"/>
            <a:ext cx="1944216" cy="14562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58" y="2040817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715200" cy="857250"/>
          </a:xfrm>
        </p:spPr>
        <p:txBody>
          <a:bodyPr/>
          <a:lstStyle/>
          <a:p>
            <a:r>
              <a:rPr lang="es-ES" sz="2400" b="1" dirty="0"/>
              <a:t>Entrada, salida y permanencia en el lugar de trabajo.</a:t>
            </a:r>
            <a:endParaRPr lang="es-HN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31590"/>
            <a:ext cx="6192688" cy="324661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ES" sz="1600" dirty="0" smtClean="0"/>
              <a:t>El </a:t>
            </a:r>
            <a:r>
              <a:rPr lang="es-ES" sz="1600" dirty="0"/>
              <a:t>horario de visitas al público general estará limitado de acuerdo al aforo máximo permitido (sin exceder el 30% de su capacidad</a:t>
            </a:r>
            <a:r>
              <a:rPr lang="es-ES" sz="1600" dirty="0" smtClean="0"/>
              <a:t>).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dirty="0"/>
              <a:t>2. </a:t>
            </a:r>
            <a:r>
              <a:rPr lang="es-ES" sz="1600" dirty="0" smtClean="0"/>
              <a:t>  No </a:t>
            </a:r>
            <a:r>
              <a:rPr lang="es-ES" sz="1600" dirty="0"/>
              <a:t>se permitirá el ingreso de más de un usuario por gestión, a menos que este requiera de asistencia para su </a:t>
            </a:r>
            <a:r>
              <a:rPr lang="es-ES" sz="1600" dirty="0" smtClean="0"/>
              <a:t>circulación</a:t>
            </a:r>
            <a:r>
              <a:rPr lang="es-ES" sz="1600" dirty="0"/>
              <a:t> </a:t>
            </a:r>
            <a:r>
              <a:rPr lang="es-ES" sz="1600" dirty="0" smtClean="0"/>
              <a:t>(</a:t>
            </a:r>
            <a:r>
              <a:rPr lang="es-ES" sz="1600" b="1" dirty="0" smtClean="0"/>
              <a:t>apoderado </a:t>
            </a:r>
            <a:r>
              <a:rPr lang="es-ES" sz="1600" b="1" dirty="0"/>
              <a:t>legal debidamente </a:t>
            </a:r>
            <a:r>
              <a:rPr lang="es-ES" sz="1600" b="1" dirty="0" smtClean="0"/>
              <a:t>identificado). </a:t>
            </a:r>
          </a:p>
          <a:p>
            <a:pPr marL="0" indent="0">
              <a:buNone/>
            </a:pPr>
            <a:endParaRPr lang="es-ES" sz="1600" b="1" dirty="0" smtClean="0"/>
          </a:p>
          <a:p>
            <a:pPr marL="0" indent="0">
              <a:buNone/>
            </a:pPr>
            <a:r>
              <a:rPr lang="es-ES" sz="1600" dirty="0"/>
              <a:t>3. Restricción de edad en la entrada a las oficinas </a:t>
            </a:r>
            <a:r>
              <a:rPr lang="es-ES" sz="1600" dirty="0" smtClean="0"/>
              <a:t>gubernamentales :</a:t>
            </a:r>
          </a:p>
          <a:p>
            <a:pPr marL="457200" indent="-457200">
              <a:buAutoNum type="alphaLcPeriod"/>
            </a:pPr>
            <a:r>
              <a:rPr lang="es-ES" sz="1600" dirty="0"/>
              <a:t>P</a:t>
            </a:r>
            <a:r>
              <a:rPr lang="es-ES" sz="1600" dirty="0" smtClean="0"/>
              <a:t>ersonas </a:t>
            </a:r>
            <a:r>
              <a:rPr lang="es-ES" sz="1600" dirty="0"/>
              <a:t>mayores de 60 años </a:t>
            </a:r>
            <a:endParaRPr lang="es-ES" sz="1600" dirty="0" smtClean="0"/>
          </a:p>
          <a:p>
            <a:pPr marL="457200" indent="-457200">
              <a:buAutoNum type="alphaLcPeriod"/>
            </a:pPr>
            <a:r>
              <a:rPr lang="es-ES" sz="1600" dirty="0"/>
              <a:t>L</a:t>
            </a:r>
            <a:r>
              <a:rPr lang="es-ES" sz="1600" dirty="0" smtClean="0"/>
              <a:t>os </a:t>
            </a:r>
            <a:r>
              <a:rPr lang="es-ES" sz="1600" dirty="0"/>
              <a:t>niños </a:t>
            </a:r>
            <a:r>
              <a:rPr lang="es-ES" sz="1600" dirty="0" smtClean="0"/>
              <a:t>menores de 12 años.</a:t>
            </a:r>
            <a:endParaRPr lang="es-HN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42" y="1035391"/>
            <a:ext cx="2520280" cy="16788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119" y="3005630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895" y="3626458"/>
            <a:ext cx="2259335" cy="15034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027783"/>
            <a:ext cx="1992351" cy="11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Movimiento y circulación dentro de las instalaciones y puestos de trabajo</a:t>
            </a:r>
            <a:endParaRPr lang="es-HN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Reducir el </a:t>
            </a:r>
            <a:r>
              <a:rPr lang="es-ES" sz="2000" dirty="0" smtClean="0"/>
              <a:t>movimiento </a:t>
            </a:r>
            <a:r>
              <a:rPr lang="es-ES" sz="2000" dirty="0"/>
              <a:t>visitas no esenciales dentro de </a:t>
            </a:r>
            <a:r>
              <a:rPr lang="es-ES" sz="2000" dirty="0" smtClean="0"/>
              <a:t>edificios.</a:t>
            </a:r>
            <a:endParaRPr lang="es-HN" sz="2000" dirty="0" smtClean="0"/>
          </a:p>
          <a:p>
            <a:r>
              <a:rPr lang="es-ES" sz="2000" dirty="0" smtClean="0"/>
              <a:t>Reducir </a:t>
            </a:r>
            <a:r>
              <a:rPr lang="es-ES" sz="2000" dirty="0"/>
              <a:t>la ocupación máxima de </a:t>
            </a:r>
            <a:r>
              <a:rPr lang="es-ES" sz="2000" dirty="0" smtClean="0"/>
              <a:t>ascensores </a:t>
            </a:r>
            <a:r>
              <a:rPr lang="es-ES" sz="2000" b="1" dirty="0" smtClean="0"/>
              <a:t>de 2 a 4 personas por ascensor </a:t>
            </a:r>
            <a:r>
              <a:rPr lang="es-ES" sz="2000" dirty="0" smtClean="0"/>
              <a:t>( dispensador de desinfectante).</a:t>
            </a:r>
          </a:p>
          <a:p>
            <a:r>
              <a:rPr lang="es-ES" sz="2000" dirty="0"/>
              <a:t>Limitar las salidas innecesarias de los puestos de </a:t>
            </a:r>
            <a:r>
              <a:rPr lang="es-ES" sz="2000" dirty="0" smtClean="0"/>
              <a:t>trabajo.</a:t>
            </a:r>
          </a:p>
          <a:p>
            <a:r>
              <a:rPr lang="es-ES" sz="2000" dirty="0"/>
              <a:t>Señalizar el sentido de circulación dentro de los centros de atención al público. En un extremo lateral hacia una dirección y en el otro extremo lateral hacia la dirección contraria</a:t>
            </a:r>
            <a:r>
              <a:rPr lang="es-ES" sz="2000" b="1" dirty="0" smtClean="0"/>
              <a:t>. </a:t>
            </a:r>
            <a:r>
              <a:rPr lang="es-ES" sz="2000" b="1" dirty="0"/>
              <a:t>(</a:t>
            </a:r>
            <a:r>
              <a:rPr lang="es-ES" sz="2000" b="1" dirty="0" smtClean="0"/>
              <a:t>entrada y salida)</a:t>
            </a:r>
            <a:endParaRPr lang="es-HN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672896"/>
            <a:ext cx="2232248" cy="1488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790300"/>
            <a:ext cx="2059885" cy="13707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753876"/>
            <a:ext cx="2088232" cy="13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2800" b="1" dirty="0">
                <a:solidFill>
                  <a:prstClr val="black"/>
                </a:solidFill>
              </a:rPr>
              <a:t>MEDIDAS DE BOISEGURIDAD EN EL SITIO DE TRABAJO</a:t>
            </a:r>
            <a:endParaRPr lang="es-HN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/>
              <a:t>Uso permanente de </a:t>
            </a:r>
            <a:r>
              <a:rPr lang="es-ES" sz="1800" dirty="0" smtClean="0"/>
              <a:t>mascarilla.</a:t>
            </a:r>
          </a:p>
          <a:p>
            <a:r>
              <a:rPr lang="es-ES" sz="1800" dirty="0" smtClean="0"/>
              <a:t> </a:t>
            </a:r>
            <a:r>
              <a:rPr lang="es-ES" sz="1800" dirty="0"/>
              <a:t>Mantener distanciamiento con los diferentes trabajadores de las oficinas gubernamentales y centros de atención al público de acuerdo a las medidas generales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Evitar </a:t>
            </a:r>
            <a:r>
              <a:rPr lang="es-ES" sz="1800" dirty="0"/>
              <a:t>de manera respetuosa saludos de contacto físico directo con otras personas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Limpiar y desinfectar al INGRESO/SALIDA el lugar de trabajo, superficies y objetos a utilizar o utilizados (teclado, ratón, teléfono, pantalla de su computador, utensilios, etc.)</a:t>
            </a:r>
            <a:endParaRPr lang="es-HN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51870"/>
            <a:ext cx="1872208" cy="1245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651870"/>
            <a:ext cx="2135113" cy="13476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641579"/>
            <a:ext cx="2120826" cy="13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3200" b="1" dirty="0" smtClean="0"/>
              <a:t>MEDIDAS DE BOISEGURIDAD EN EL SITIO DE TRABAJO</a:t>
            </a:r>
            <a:endParaRPr lang="es-HN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Prever </a:t>
            </a:r>
            <a:r>
              <a:rPr lang="es-ES" sz="2000" dirty="0"/>
              <a:t>dispensadores de gel desinfectante de manos (a base de alcohol al 70%) en las áreas de entrada y salida de </a:t>
            </a:r>
            <a:r>
              <a:rPr lang="es-ES" sz="2000" dirty="0" smtClean="0"/>
              <a:t>oficinas.</a:t>
            </a:r>
          </a:p>
          <a:p>
            <a:r>
              <a:rPr lang="es-ES" sz="2000" dirty="0" smtClean="0"/>
              <a:t>Realizar </a:t>
            </a:r>
            <a:r>
              <a:rPr lang="es-ES" sz="2000" dirty="0"/>
              <a:t>lavado de manos con agua y jabón y/o desinfección con alcohol o gel desinfectante periódicamente o si se tuvo contacto con </a:t>
            </a:r>
            <a:r>
              <a:rPr lang="es-ES" sz="2000" dirty="0" smtClean="0"/>
              <a:t>superficies.</a:t>
            </a:r>
          </a:p>
          <a:p>
            <a:r>
              <a:rPr lang="es-ES" sz="2000" dirty="0"/>
              <a:t>Recomendar el no utilizar los teléfonos, herramientas, equipo de trabajo u otros de sus compañeros de trabajo. </a:t>
            </a:r>
            <a:endParaRPr lang="es-ES" sz="2000" dirty="0" smtClean="0"/>
          </a:p>
          <a:p>
            <a:r>
              <a:rPr lang="es-ES" sz="2000" dirty="0" smtClean="0"/>
              <a:t>Las </a:t>
            </a:r>
            <a:r>
              <a:rPr lang="es-ES" sz="2000" dirty="0"/>
              <a:t>reuniones no deben de exceder un máximo de 3 personas. </a:t>
            </a:r>
            <a:endParaRPr lang="es-HN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579862"/>
            <a:ext cx="216809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Síntomas del COVID-19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400" b="1" dirty="0"/>
              <a:t>Los síntomas más habituales son los siguientes: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Fiebre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Tos seca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Cansancio</a:t>
            </a:r>
          </a:p>
          <a:p>
            <a:r>
              <a:rPr lang="es-ES" sz="1400" b="1" dirty="0"/>
              <a:t>Otros síntomas menos comunes son los siguientes: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Molestias y dolores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Dolor de garganta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Diarrea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Conjuntivitis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Dolor de cabeza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Pérdida del sentido del olfato o del gusto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Erupciones cutáneas o pérdida del color en los dedos de las manos o de los pies</a:t>
            </a:r>
          </a:p>
          <a:p>
            <a:r>
              <a:rPr lang="es-ES" sz="1400" b="1" dirty="0"/>
              <a:t>Los síntomas graves son los siguientes: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Dificultad para respirar o sensación de falta de aire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Dolor o presión en el pecho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00" dirty="0"/>
              <a:t>Incapacidad para hablar o moverse</a:t>
            </a:r>
          </a:p>
          <a:p>
            <a:pPr marL="0" indent="0">
              <a:buNone/>
            </a:pPr>
            <a:r>
              <a:rPr lang="es-ES" sz="1100" dirty="0"/>
              <a:t/>
            </a:r>
            <a:br>
              <a:rPr lang="es-ES" sz="1100" dirty="0"/>
            </a:br>
            <a:endParaRPr lang="es-HN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563638"/>
            <a:ext cx="3523308" cy="22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2400" b="1" dirty="0"/>
              <a:t>Los datos sobre casos confirmados, muertes y tasa de letalidad por SARS </a:t>
            </a:r>
            <a:r>
              <a:rPr lang="es-HN" sz="2400" b="1" dirty="0" smtClean="0"/>
              <a:t>CoV-2</a:t>
            </a:r>
            <a:r>
              <a:rPr lang="es-HN" sz="2400" b="1" dirty="0"/>
              <a:t> </a:t>
            </a:r>
            <a:r>
              <a:rPr lang="es-HN" sz="2400" b="1" dirty="0" smtClean="0"/>
              <a:t>en Honduras.</a:t>
            </a:r>
            <a:endParaRPr lang="es-HN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 smtClean="0"/>
          </a:p>
          <a:p>
            <a:endParaRPr lang="es-HN" dirty="0"/>
          </a:p>
          <a:p>
            <a:pPr marL="0" indent="0">
              <a:buNone/>
            </a:pPr>
            <a:endParaRPr lang="es-HN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6616"/>
              </p:ext>
            </p:extLst>
          </p:nvPr>
        </p:nvGraphicFramePr>
        <p:xfrm>
          <a:off x="755576" y="1063626"/>
          <a:ext cx="7056784" cy="353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4530">
                <a:tc>
                  <a:txBody>
                    <a:bodyPr/>
                    <a:lstStyle/>
                    <a:p>
                      <a:r>
                        <a:rPr lang="es-HN" sz="2800" dirty="0" smtClean="0"/>
                        <a:t>Total de casos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14571</a:t>
                      </a:r>
                      <a:endParaRPr lang="es-HN" sz="2800" dirty="0" smtClean="0"/>
                    </a:p>
                    <a:p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17">
                <a:tc>
                  <a:txBody>
                    <a:bodyPr/>
                    <a:lstStyle/>
                    <a:p>
                      <a:r>
                        <a:rPr lang="es-HN" dirty="0" smtClean="0"/>
                        <a:t>Fallecidos 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417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17">
                <a:tc>
                  <a:txBody>
                    <a:bodyPr/>
                    <a:lstStyle/>
                    <a:p>
                      <a:r>
                        <a:rPr lang="es-HN" dirty="0" smtClean="0"/>
                        <a:t>Recuperados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1546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17">
                <a:tc>
                  <a:txBody>
                    <a:bodyPr/>
                    <a:lstStyle/>
                    <a:p>
                      <a:r>
                        <a:rPr lang="es-HN" dirty="0" smtClean="0"/>
                        <a:t>Casos Cortes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mtClean="0"/>
                        <a:t>6863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17">
                <a:tc>
                  <a:txBody>
                    <a:bodyPr/>
                    <a:lstStyle/>
                    <a:p>
                      <a:r>
                        <a:rPr lang="es-HN" dirty="0" smtClean="0"/>
                        <a:t>Casos de Francisco</a:t>
                      </a:r>
                      <a:r>
                        <a:rPr lang="es-HN" baseline="0" dirty="0" smtClean="0"/>
                        <a:t> Morazán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5173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MUCHAS GRACIAS POR SU ATENCION</a:t>
            </a:r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419622"/>
            <a:ext cx="58326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6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ANTECEDENTES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606651"/>
          </a:xfrm>
        </p:spPr>
        <p:txBody>
          <a:bodyPr/>
          <a:lstStyle/>
          <a:p>
            <a:r>
              <a:rPr lang="es-HN" sz="1800" dirty="0" smtClean="0"/>
              <a:t>Los </a:t>
            </a:r>
            <a:r>
              <a:rPr lang="es-HN" sz="1800" dirty="0"/>
              <a:t>coronavirus son una extensa familia de virus que pueden causar enfermedades tanto en animales como en </a:t>
            </a:r>
            <a:r>
              <a:rPr lang="es-HN" sz="1800" dirty="0" smtClean="0"/>
              <a:t>humanos.</a:t>
            </a:r>
          </a:p>
          <a:p>
            <a:pPr marL="0" indent="0">
              <a:buNone/>
            </a:pPr>
            <a:endParaRPr lang="es-HN" sz="1800" dirty="0" smtClean="0"/>
          </a:p>
          <a:p>
            <a:r>
              <a:rPr lang="es-HN" sz="1800" dirty="0"/>
              <a:t>En diciembre de 2019, fue reportado en la ciudad china de Wuhan, un nuevo coronavirus, el SAR COV-2 que ha provocado que la OMS decrete la primera pandemia mundial por una enfermedad desde principios del siglo XX, en que se desarrolló la llamada Gripe española</a:t>
            </a:r>
            <a:r>
              <a:rPr lang="es-HN" sz="1800" dirty="0" smtClean="0"/>
              <a:t>.</a:t>
            </a:r>
          </a:p>
          <a:p>
            <a:endParaRPr lang="es-HN" sz="1800" dirty="0" smtClean="0"/>
          </a:p>
          <a:p>
            <a:r>
              <a:rPr lang="es-HN" sz="1800" dirty="0" smtClean="0"/>
              <a:t>El primer caso diagnosticado en Honduras fuel el miércoles 12 de Marzo 2020.</a:t>
            </a:r>
          </a:p>
          <a:p>
            <a:pPr marL="0" indent="0">
              <a:buNone/>
            </a:pPr>
            <a:endParaRPr lang="es-HN" sz="1800" dirty="0" smtClean="0"/>
          </a:p>
          <a:p>
            <a:r>
              <a:rPr lang="es-HN" sz="1800" dirty="0" smtClean="0"/>
              <a:t>Actualmente nos encontramos en la fase 5 de la pandemia  infección horizontal </a:t>
            </a:r>
            <a:r>
              <a:rPr lang="es-HN" sz="1800" b="1" dirty="0" smtClean="0"/>
              <a:t>cualquier persona puede tener COVID-19. ( DESBORDAMIENTO DE LOS HOSPITALES)</a:t>
            </a:r>
            <a:endParaRPr lang="es-HN" sz="1800" b="1" dirty="0"/>
          </a:p>
          <a:p>
            <a:endParaRPr lang="es-HN" sz="1800" b="1" dirty="0"/>
          </a:p>
        </p:txBody>
      </p:sp>
    </p:spTree>
    <p:extLst>
      <p:ext uri="{BB962C8B-B14F-4D97-AF65-F5344CB8AC3E}">
        <p14:creationId xmlns:p14="http://schemas.microsoft.com/office/powerpoint/2010/main" val="3548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3600" b="1" dirty="0" smtClean="0"/>
              <a:t>Objetivo General del protocolo de bioseguridad </a:t>
            </a:r>
            <a:endParaRPr lang="es-HN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sz="2400" dirty="0"/>
              <a:t>Este protocolo tiene el propósito </a:t>
            </a:r>
            <a:r>
              <a:rPr lang="es-HN" sz="2400" dirty="0" smtClean="0"/>
              <a:t>de </a:t>
            </a:r>
            <a:r>
              <a:rPr lang="es-HN" sz="2400" b="1" dirty="0" smtClean="0"/>
              <a:t>disminuir y evitar </a:t>
            </a:r>
            <a:r>
              <a:rPr lang="es-HN" sz="2400" dirty="0"/>
              <a:t>las consecuencias de </a:t>
            </a:r>
            <a:r>
              <a:rPr lang="es-HN" sz="2400" b="1" dirty="0"/>
              <a:t>la propagación e infección por SARS-CoV-2</a:t>
            </a:r>
            <a:r>
              <a:rPr lang="es-HN" sz="2400" dirty="0"/>
              <a:t>, en la población trabajadora del país, mediante la implementación de un conjunto armonizado de medidas de prevención y control del virus. </a:t>
            </a:r>
          </a:p>
          <a:p>
            <a:endParaRPr lang="es-HN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075806"/>
            <a:ext cx="4392488" cy="1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Mecanismo de Transmisión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s-HN" sz="1800" dirty="0"/>
              <a:t>Gotas respiratorias &gt; 5 micras( capaces de transmitirse a distancia de hasta 2 metros(toser, estornudar, hablar) </a:t>
            </a:r>
          </a:p>
          <a:p>
            <a:pPr lvl="0">
              <a:buFont typeface="+mj-lt"/>
              <a:buAutoNum type="arabicPeriod"/>
            </a:pPr>
            <a:r>
              <a:rPr lang="es-HN" sz="1800" dirty="0"/>
              <a:t>Manos y fómites contaminados con secreciones, seguido de contacto con la mucosa de la boca, nariz u ojos</a:t>
            </a:r>
            <a:r>
              <a:rPr lang="es-HN" sz="1800" dirty="0" smtClean="0"/>
              <a:t>.</a:t>
            </a:r>
          </a:p>
          <a:p>
            <a:pPr marL="0" lvl="0" indent="0">
              <a:buNone/>
            </a:pPr>
            <a:endParaRPr lang="es-HN" sz="1800" dirty="0"/>
          </a:p>
          <a:p>
            <a:pPr lvl="0">
              <a:buFont typeface="+mj-lt"/>
              <a:buAutoNum type="arabicPeriod"/>
            </a:pPr>
            <a:endParaRPr lang="es-HN" sz="1800" dirty="0" smtClean="0"/>
          </a:p>
          <a:p>
            <a:pPr lvl="0">
              <a:buFont typeface="+mj-lt"/>
              <a:buAutoNum type="arabicPeriod"/>
            </a:pPr>
            <a:endParaRPr lang="es-HN" sz="1800" dirty="0"/>
          </a:p>
          <a:p>
            <a:pPr lvl="0">
              <a:buFont typeface="+mj-lt"/>
              <a:buAutoNum type="arabicPeriod"/>
            </a:pPr>
            <a:endParaRPr lang="es-HN" sz="1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3" y="2689042"/>
            <a:ext cx="2619375" cy="1743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26" y="2662497"/>
            <a:ext cx="2619375" cy="174307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685443" y="2878074"/>
            <a:ext cx="1656184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VIRUS VIVE EN CELULAS VIVAS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749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EQUIPO DE PROTECCIÓN PERSONAL (EPP).</a:t>
            </a:r>
            <a:endParaRPr lang="es-HN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Todo trabajador de </a:t>
            </a:r>
            <a:r>
              <a:rPr lang="es-ES" sz="2000" dirty="0" smtClean="0"/>
              <a:t>la STSS y publico en general </a:t>
            </a:r>
            <a:r>
              <a:rPr lang="es-ES" sz="2000" dirty="0"/>
              <a:t>deberán poseer los insumos básicos de bioseguridad (mascarilla, lentes o gafas de seguridad, alcohol en gel para </a:t>
            </a:r>
            <a:r>
              <a:rPr lang="es-ES" sz="2000" dirty="0" smtClean="0"/>
              <a:t>manos).</a:t>
            </a:r>
          </a:p>
          <a:p>
            <a:r>
              <a:rPr lang="es-ES" sz="2000" dirty="0" smtClean="0"/>
              <a:t>Cada </a:t>
            </a:r>
            <a:r>
              <a:rPr lang="es-ES" sz="2000" dirty="0"/>
              <a:t>uno de los trabajadores es responsable del uso adecuado de los </a:t>
            </a:r>
            <a:r>
              <a:rPr lang="es-ES" sz="2000" dirty="0" smtClean="0"/>
              <a:t>mismos. </a:t>
            </a:r>
            <a:endParaRPr lang="es-HN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03798"/>
            <a:ext cx="1224136" cy="19710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84" y="2879545"/>
            <a:ext cx="1905000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034405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56592" y="206375"/>
            <a:ext cx="9443392" cy="508556"/>
          </a:xfrm>
        </p:spPr>
        <p:txBody>
          <a:bodyPr/>
          <a:lstStyle/>
          <a:p>
            <a:r>
              <a:rPr lang="es-ES" sz="2400" b="1" dirty="0" smtClean="0"/>
              <a:t>SALIDA Y ENTRADA A LA VIVIENDA.</a:t>
            </a:r>
            <a:endParaRPr lang="es-HN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3558"/>
            <a:ext cx="6660584" cy="3750667"/>
          </a:xfrm>
        </p:spPr>
        <p:txBody>
          <a:bodyPr/>
          <a:lstStyle/>
          <a:p>
            <a:r>
              <a:rPr lang="es-ES" sz="1800" dirty="0"/>
              <a:t>Realizar lavado de manos con agua y jabón y/o desinfección con alcohol o gel desinfectante. </a:t>
            </a:r>
            <a:endParaRPr lang="es-ES" sz="1800" dirty="0" smtClean="0"/>
          </a:p>
          <a:p>
            <a:r>
              <a:rPr lang="es-ES" sz="1800" dirty="0" smtClean="0"/>
              <a:t>Colocar </a:t>
            </a:r>
            <a:r>
              <a:rPr lang="es-ES" sz="1800" dirty="0"/>
              <a:t>el EPP requerido (al menos mascarilla). </a:t>
            </a:r>
            <a:endParaRPr lang="es-ES" sz="1800" dirty="0" smtClean="0"/>
          </a:p>
          <a:p>
            <a:r>
              <a:rPr lang="es-ES" sz="1800" dirty="0" smtClean="0"/>
              <a:t>Mantener </a:t>
            </a:r>
            <a:r>
              <a:rPr lang="es-ES" sz="1800" dirty="0"/>
              <a:t>en la entrada de la casa, una bandeja plana que contenga la solución desinfectante recomendada en una cantidad que apenas humedezca la suela de los zapatos (pediluvio). </a:t>
            </a:r>
            <a:endParaRPr lang="es-ES" sz="1800" dirty="0" smtClean="0"/>
          </a:p>
          <a:p>
            <a:r>
              <a:rPr lang="es-ES" sz="1800" dirty="0" smtClean="0"/>
              <a:t> </a:t>
            </a:r>
            <a:r>
              <a:rPr lang="es-ES" sz="1800" dirty="0"/>
              <a:t>Retirar los zapatos, realizar limpieza y desinfección en toda su </a:t>
            </a:r>
            <a:r>
              <a:rPr lang="es-ES" sz="1800" dirty="0" smtClean="0"/>
              <a:t>superficie.</a:t>
            </a:r>
          </a:p>
          <a:p>
            <a:r>
              <a:rPr lang="es-ES" sz="1800" dirty="0" smtClean="0"/>
              <a:t> Retirar </a:t>
            </a:r>
            <a:r>
              <a:rPr lang="es-ES" sz="1800" dirty="0"/>
              <a:t>todos los objetos personales (celular, lentes, llaves, dinero) y realizar limpieza y desinfección en toda su </a:t>
            </a:r>
            <a:r>
              <a:rPr lang="es-ES" sz="1800" dirty="0" smtClean="0"/>
              <a:t>superficie,</a:t>
            </a:r>
            <a:endParaRPr lang="es-HN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391" y="656588"/>
            <a:ext cx="2010941" cy="12117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876" y="2049876"/>
            <a:ext cx="1967266" cy="13380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87" y="3763020"/>
            <a:ext cx="1959991" cy="13275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701" y="4001001"/>
            <a:ext cx="1656184" cy="1086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2060350" y="3939900"/>
            <a:ext cx="1512168" cy="1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92545"/>
            <a:ext cx="6768752" cy="1008112"/>
          </a:xfrm>
        </p:spPr>
        <p:txBody>
          <a:bodyPr/>
          <a:lstStyle/>
          <a:p>
            <a:r>
              <a:rPr lang="es-ES" sz="2400" b="1" dirty="0">
                <a:solidFill>
                  <a:prstClr val="black"/>
                </a:solidFill>
              </a:rPr>
              <a:t>SALIDA Y ENTRADA A LA VIVIENDA.</a:t>
            </a:r>
            <a:endParaRPr lang="es-HN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771550"/>
            <a:ext cx="6347048" cy="3243808"/>
          </a:xfrm>
        </p:spPr>
        <p:txBody>
          <a:bodyPr/>
          <a:lstStyle/>
          <a:p>
            <a:r>
              <a:rPr lang="es-ES" sz="1600" dirty="0" smtClean="0"/>
              <a:t>Desvestir </a:t>
            </a:r>
            <a:r>
              <a:rPr lang="es-ES" sz="1600" dirty="0"/>
              <a:t>y colocar la ropa en un cesto con tapa para su lavado y desinfección. </a:t>
            </a:r>
            <a:endParaRPr lang="es-ES" sz="1600" dirty="0" smtClean="0"/>
          </a:p>
          <a:p>
            <a:r>
              <a:rPr lang="es-ES" sz="1600" dirty="0"/>
              <a:t>Retirar, desinfectar y desechar o guardar los EPP utilizando las técnicas adecuadas. En el caso de guardar la mascarilla para ser reutilizada, debe de seguirse un estricto protocolo de </a:t>
            </a:r>
            <a:r>
              <a:rPr lang="es-ES" sz="1600" dirty="0" smtClean="0"/>
              <a:t>seguridad.</a:t>
            </a:r>
          </a:p>
          <a:p>
            <a:r>
              <a:rPr lang="es-ES" sz="1600" dirty="0" smtClean="0"/>
              <a:t>Ingresar </a:t>
            </a:r>
            <a:r>
              <a:rPr lang="es-ES" sz="1600" dirty="0"/>
              <a:t>descalzo, sin ropa y dirigirse directamente a realizar una limpieza y desinfección corporal. </a:t>
            </a:r>
            <a:endParaRPr lang="es-ES" sz="1600" dirty="0" smtClean="0"/>
          </a:p>
          <a:p>
            <a:r>
              <a:rPr lang="es-ES" sz="1600" dirty="0" smtClean="0"/>
              <a:t>Es </a:t>
            </a:r>
            <a:r>
              <a:rPr lang="es-ES" sz="1600" dirty="0"/>
              <a:t>importante que la higiene corporal, incluya el pelo. </a:t>
            </a:r>
            <a:endParaRPr lang="es-ES" sz="1600" dirty="0" smtClean="0"/>
          </a:p>
          <a:p>
            <a:r>
              <a:rPr lang="es-ES" sz="1600" b="1" dirty="0" smtClean="0"/>
              <a:t>Evitar </a:t>
            </a:r>
            <a:r>
              <a:rPr lang="es-ES" sz="1600" b="1" dirty="0"/>
              <a:t>el contacto con cualquier persona antes de que no esté garantizado que su cuerpo está limpio y desinfectado</a:t>
            </a:r>
            <a:r>
              <a:rPr lang="es-ES" sz="1800" b="1" dirty="0"/>
              <a:t>.</a:t>
            </a:r>
            <a:endParaRPr lang="es-HN" sz="1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12" y="382685"/>
            <a:ext cx="1737544" cy="13014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604" y="1850842"/>
            <a:ext cx="1847220" cy="12292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604" y="3246759"/>
            <a:ext cx="2016224" cy="12407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288" y="3509186"/>
            <a:ext cx="1859296" cy="16343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481" y="3723878"/>
            <a:ext cx="1872554" cy="9970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78" y="3638645"/>
            <a:ext cx="2063093" cy="13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90404" y="206375"/>
            <a:ext cx="7870716" cy="857250"/>
          </a:xfrm>
        </p:spPr>
        <p:txBody>
          <a:bodyPr/>
          <a:lstStyle/>
          <a:p>
            <a:r>
              <a:rPr lang="es-ES" sz="2000" b="1" dirty="0" smtClean="0"/>
              <a:t>TRANSPORTE DE LA VIVIENDA AL TRABAJO  Y VICEVERSA</a:t>
            </a:r>
            <a:r>
              <a:rPr lang="es-ES" sz="2000" dirty="0" smtClean="0"/>
              <a:t>.</a:t>
            </a:r>
            <a:endParaRPr lang="es-HN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0"/>
            <a:ext cx="6491064" cy="3394075"/>
          </a:xfrm>
        </p:spPr>
        <p:txBody>
          <a:bodyPr/>
          <a:lstStyle/>
          <a:p>
            <a:r>
              <a:rPr lang="es-ES" sz="1600" dirty="0"/>
              <a:t>Los trabajadores de oficinas gubernamentales </a:t>
            </a:r>
            <a:r>
              <a:rPr lang="es-ES" sz="1600" dirty="0" smtClean="0"/>
              <a:t>podrán </a:t>
            </a:r>
            <a:r>
              <a:rPr lang="es-ES" sz="1600" dirty="0"/>
              <a:t>disponer de servicio de transporte a sus lugares de trabajo designado por el estado</a:t>
            </a:r>
            <a:r>
              <a:rPr lang="es-ES" sz="1600" dirty="0" smtClean="0"/>
              <a:t>.</a:t>
            </a:r>
          </a:p>
          <a:p>
            <a:r>
              <a:rPr lang="es-ES" sz="1600" dirty="0"/>
              <a:t>Desinfección antes de cada partida del medio de </a:t>
            </a:r>
            <a:r>
              <a:rPr lang="es-ES" sz="1600" dirty="0" smtClean="0"/>
              <a:t>transporte (</a:t>
            </a:r>
            <a:r>
              <a:rPr lang="es-HN" sz="1600" dirty="0"/>
              <a:t>conductor </a:t>
            </a:r>
            <a:r>
              <a:rPr lang="es-HN" sz="1600" dirty="0" smtClean="0"/>
              <a:t>designado).</a:t>
            </a:r>
          </a:p>
          <a:p>
            <a:r>
              <a:rPr lang="es-ES" sz="1600" dirty="0"/>
              <a:t>Toma de temperatura corporal previo al abordaje del medio de transporte, esta debe encontrarse por debajo de 37.5°C. </a:t>
            </a:r>
            <a:endParaRPr lang="es-ES" sz="1600" dirty="0" smtClean="0"/>
          </a:p>
          <a:p>
            <a:r>
              <a:rPr lang="es-ES" sz="1600" dirty="0"/>
              <a:t>Todo trabajador que ingrese a la unidad de transporte deberá </a:t>
            </a:r>
            <a:r>
              <a:rPr lang="es-ES" sz="1600" dirty="0" smtClean="0"/>
              <a:t>utilizar:</a:t>
            </a:r>
          </a:p>
          <a:p>
            <a:pPr marL="0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a) </a:t>
            </a:r>
            <a:r>
              <a:rPr lang="es-ES" sz="1600" dirty="0"/>
              <a:t>gel desinfectante de manos (a base de alcohol al 70%) </a:t>
            </a:r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       b) </a:t>
            </a:r>
            <a:r>
              <a:rPr lang="es-ES" sz="1600" dirty="0"/>
              <a:t>portar su mascarilla de manera adecuada antes de ingresar</a:t>
            </a:r>
            <a:r>
              <a:rPr lang="es-ES" sz="1600" dirty="0" smtClean="0"/>
              <a:t>.</a:t>
            </a:r>
          </a:p>
          <a:p>
            <a:r>
              <a:rPr lang="es-ES" sz="1600" dirty="0"/>
              <a:t>Hacer uso únicamente de los asientos con ventanilla, </a:t>
            </a:r>
            <a:r>
              <a:rPr lang="es-ES" sz="1600" b="1" dirty="0" smtClean="0"/>
              <a:t>un trabajador por ventana</a:t>
            </a:r>
            <a:r>
              <a:rPr lang="es-ES" sz="1600" dirty="0" smtClean="0"/>
              <a:t>. </a:t>
            </a:r>
            <a:r>
              <a:rPr lang="es-ES" sz="1600" dirty="0"/>
              <a:t>De no ser posible, debido a las dimensiones del medio de transporte, se guardará una </a:t>
            </a:r>
            <a:r>
              <a:rPr lang="es-ES" sz="1600" b="1" dirty="0"/>
              <a:t>distancia mínima de uno a dos puestos entre cada trabajador.</a:t>
            </a:r>
            <a:endParaRPr lang="es-ES" sz="1600" b="1" dirty="0" smtClean="0"/>
          </a:p>
          <a:p>
            <a:endParaRPr lang="es-HN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90" y="915566"/>
            <a:ext cx="2195736" cy="12369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82" y="3435846"/>
            <a:ext cx="2005955" cy="1381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046" y="2211710"/>
            <a:ext cx="2018531" cy="10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solidFill>
                  <a:prstClr val="black"/>
                </a:solidFill>
              </a:rPr>
              <a:t>TRANSPORTE DE LA VIVIENDA AL TRABAJO  Y VICEVERSA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063625"/>
            <a:ext cx="8229600" cy="3394075"/>
          </a:xfrm>
        </p:spPr>
        <p:txBody>
          <a:bodyPr/>
          <a:lstStyle/>
          <a:p>
            <a:r>
              <a:rPr lang="es-ES" sz="2000" dirty="0"/>
              <a:t>Evitar todo tipo de interacción con los demás pasajeros. Se debe mantener en todo momento una posición con vista al frente, con ambas extremidades dentro del espacio personal propio</a:t>
            </a:r>
            <a:r>
              <a:rPr lang="es-ES" sz="2000" dirty="0" smtClean="0"/>
              <a:t>.</a:t>
            </a:r>
          </a:p>
          <a:p>
            <a:r>
              <a:rPr lang="es-ES" sz="2000" dirty="0"/>
              <a:t>Guardar el distanciamiento seguro entre las personas al desabordar la unidad (entre 1,5 y 2 metros</a:t>
            </a:r>
            <a:r>
              <a:rPr lang="es-ES" sz="2000" dirty="0" smtClean="0"/>
              <a:t>).</a:t>
            </a:r>
          </a:p>
          <a:p>
            <a:r>
              <a:rPr lang="es-ES" sz="2000" dirty="0"/>
              <a:t>En los medios de transporte se deben publicar </a:t>
            </a:r>
            <a:r>
              <a:rPr lang="es-ES" sz="2000" dirty="0" smtClean="0"/>
              <a:t>comunicaciones </a:t>
            </a:r>
            <a:r>
              <a:rPr lang="es-ES" sz="2000" dirty="0"/>
              <a:t>a promover medidas de prevención de la COVID-19 </a:t>
            </a:r>
          </a:p>
          <a:p>
            <a:r>
              <a:rPr lang="es-ES" sz="2000" dirty="0" smtClean="0"/>
              <a:t>Tener </a:t>
            </a:r>
            <a:r>
              <a:rPr lang="es-ES" sz="2000" dirty="0"/>
              <a:t>disponible alcohol gel desinfectante en caso algún trabajador lo necesite, de no portar el propio.</a:t>
            </a:r>
            <a:endParaRPr lang="es-HN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795887"/>
            <a:ext cx="2818656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16644</TotalTime>
  <Words>1302</Words>
  <Application>Microsoft Office PowerPoint</Application>
  <PresentationFormat>Presentación en pantalla (16:9)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ANTECEDENTES</vt:lpstr>
      <vt:lpstr>Objetivo General del protocolo de bioseguridad </vt:lpstr>
      <vt:lpstr>Mecanismo de Transmisión</vt:lpstr>
      <vt:lpstr>EQUIPO DE PROTECCIÓN PERSONAL (EPP).</vt:lpstr>
      <vt:lpstr>SALIDA Y ENTRADA A LA VIVIENDA.</vt:lpstr>
      <vt:lpstr>SALIDA Y ENTRADA A LA VIVIENDA.</vt:lpstr>
      <vt:lpstr>TRANSPORTE DE LA VIVIENDA AL TRABAJO  Y VICEVERSA.</vt:lpstr>
      <vt:lpstr>TRANSPORTE DE LA VIVIENDA AL TRABAJO  Y VICEVERSA</vt:lpstr>
      <vt:lpstr>EVALUACION ANTES DEL INGRESAR A SU CENTRO LABORAL</vt:lpstr>
      <vt:lpstr>Entrada, salida y permanencia en el lugar de trabajo.</vt:lpstr>
      <vt:lpstr>Movimiento y circulación dentro de las instalaciones y puestos de trabajo</vt:lpstr>
      <vt:lpstr>MEDIDAS DE BOISEGURIDAD EN EL SITIO DE TRABAJO</vt:lpstr>
      <vt:lpstr>MEDIDAS DE BOISEGURIDAD EN EL SITIO DE TRABAJO</vt:lpstr>
      <vt:lpstr>Síntomas del COVID-19</vt:lpstr>
      <vt:lpstr>Los datos sobre casos confirmados, muertes y tasa de letalidad por SARS CoV-2 en Honduras.</vt:lpstr>
      <vt:lpstr>MUCHAS GRACIAS POR SU ATENCION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Roy Portillo</cp:lastModifiedBy>
  <cp:revision>561</cp:revision>
  <cp:lastPrinted>2016-02-19T01:48:47Z</cp:lastPrinted>
  <dcterms:created xsi:type="dcterms:W3CDTF">2014-03-31T15:18:36Z</dcterms:created>
  <dcterms:modified xsi:type="dcterms:W3CDTF">2020-06-26T18:40:46Z</dcterms:modified>
</cp:coreProperties>
</file>