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5" r:id="rId16"/>
  </p:sldIdLst>
  <p:sldSz cx="12192000" cy="6858000"/>
  <p:notesSz cx="6858000" cy="9144000"/>
  <p:defaultTextStyle>
    <a:defPPr>
      <a:defRPr lang="es-H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A300"/>
    <a:srgbClr val="F267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HN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5CE8C3-DDD7-4396-A9B7-EC18DB6C84AE}" type="datetimeFigureOut">
              <a:rPr lang="es-HN" smtClean="0"/>
              <a:t>31/07/2018</a:t>
            </a:fld>
            <a:endParaRPr lang="es-HN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HN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HN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66C70E-9F45-49F1-8715-60988552C391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124383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HN" altLang="es-HN" smtClean="0"/>
          </a:p>
        </p:txBody>
      </p:sp>
      <p:sp>
        <p:nvSpPr>
          <p:cNvPr id="36868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387863-64B0-47B4-B08E-BB3025890228}" type="slidenum">
              <a:rPr lang="es-HN" altLang="es-HN" smtClean="0">
                <a:latin typeface="Trebuchet MS" panose="020B0603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s-HN" altLang="es-HN" smtClean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376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HN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D6755-407F-40A5-8202-1928FFD46E62}" type="datetimeFigureOut">
              <a:rPr lang="es-HN" smtClean="0"/>
              <a:t>31/07/2018</a:t>
            </a:fld>
            <a:endParaRPr lang="es-HN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37248-42C6-4F76-B151-E2FB6C8E50B1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50396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D6755-407F-40A5-8202-1928FFD46E62}" type="datetimeFigureOut">
              <a:rPr lang="es-HN" smtClean="0"/>
              <a:t>31/07/2018</a:t>
            </a:fld>
            <a:endParaRPr lang="es-HN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37248-42C6-4F76-B151-E2FB6C8E50B1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138514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D6755-407F-40A5-8202-1928FFD46E62}" type="datetimeFigureOut">
              <a:rPr lang="es-HN" smtClean="0"/>
              <a:t>31/07/2018</a:t>
            </a:fld>
            <a:endParaRPr lang="es-HN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37248-42C6-4F76-B151-E2FB6C8E50B1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464794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D6755-407F-40A5-8202-1928FFD46E62}" type="datetimeFigureOut">
              <a:rPr lang="es-HN" smtClean="0"/>
              <a:t>31/07/2018</a:t>
            </a:fld>
            <a:endParaRPr lang="es-HN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37248-42C6-4F76-B151-E2FB6C8E50B1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960408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D6755-407F-40A5-8202-1928FFD46E62}" type="datetimeFigureOut">
              <a:rPr lang="es-HN" smtClean="0"/>
              <a:t>31/07/2018</a:t>
            </a:fld>
            <a:endParaRPr lang="es-HN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37248-42C6-4F76-B151-E2FB6C8E50B1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723307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D6755-407F-40A5-8202-1928FFD46E62}" type="datetimeFigureOut">
              <a:rPr lang="es-HN" smtClean="0"/>
              <a:t>31/07/2018</a:t>
            </a:fld>
            <a:endParaRPr lang="es-HN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37248-42C6-4F76-B151-E2FB6C8E50B1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555143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D6755-407F-40A5-8202-1928FFD46E62}" type="datetimeFigureOut">
              <a:rPr lang="es-HN" smtClean="0"/>
              <a:t>31/07/2018</a:t>
            </a:fld>
            <a:endParaRPr lang="es-HN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37248-42C6-4F76-B151-E2FB6C8E50B1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707305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D6755-407F-40A5-8202-1928FFD46E62}" type="datetimeFigureOut">
              <a:rPr lang="es-HN" smtClean="0"/>
              <a:t>31/07/2018</a:t>
            </a:fld>
            <a:endParaRPr lang="es-HN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37248-42C6-4F76-B151-E2FB6C8E50B1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515359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D6755-407F-40A5-8202-1928FFD46E62}" type="datetimeFigureOut">
              <a:rPr lang="es-HN" smtClean="0"/>
              <a:t>31/07/2018</a:t>
            </a:fld>
            <a:endParaRPr lang="es-HN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37248-42C6-4F76-B151-E2FB6C8E50B1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540047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D6755-407F-40A5-8202-1928FFD46E62}" type="datetimeFigureOut">
              <a:rPr lang="es-HN" smtClean="0"/>
              <a:t>31/07/2018</a:t>
            </a:fld>
            <a:endParaRPr lang="es-HN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37248-42C6-4F76-B151-E2FB6C8E50B1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699737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HN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D6755-407F-40A5-8202-1928FFD46E62}" type="datetimeFigureOut">
              <a:rPr lang="es-HN" smtClean="0"/>
              <a:t>31/07/2018</a:t>
            </a:fld>
            <a:endParaRPr lang="es-HN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37248-42C6-4F76-B151-E2FB6C8E50B1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354482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D6755-407F-40A5-8202-1928FFD46E62}" type="datetimeFigureOut">
              <a:rPr lang="es-HN" smtClean="0"/>
              <a:t>31/07/2018</a:t>
            </a:fld>
            <a:endParaRPr lang="es-HN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HN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37248-42C6-4F76-B151-E2FB6C8E50B1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31214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H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eurolabortegucigalpa@gmail.com" TargetMode="External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mailto:senaeh@trabajo.gob.h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n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64"/>
            <a:ext cx="12192000" cy="6849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513404"/>
              </p:ext>
            </p:extLst>
          </p:nvPr>
        </p:nvGraphicFramePr>
        <p:xfrm>
          <a:off x="1023258" y="987426"/>
          <a:ext cx="9688286" cy="4028620"/>
        </p:xfrm>
        <a:graphic>
          <a:graphicData uri="http://schemas.openxmlformats.org/drawingml/2006/table">
            <a:tbl>
              <a:tblPr/>
              <a:tblGrid>
                <a:gridCol w="5233885"/>
                <a:gridCol w="367493"/>
                <a:gridCol w="4086908"/>
              </a:tblGrid>
              <a:tr h="276155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4000" dirty="0" smtClean="0">
                          <a:latin typeface="Cambria"/>
                          <a:ea typeface="Times New Roman"/>
                          <a:cs typeface="Times New Roman"/>
                        </a:rPr>
                        <a:t>SECRETARÍA</a:t>
                      </a:r>
                      <a:r>
                        <a:rPr lang="es-ES" sz="4000" baseline="0" dirty="0" smtClean="0">
                          <a:latin typeface="Cambria"/>
                          <a:ea typeface="Times New Roman"/>
                          <a:cs typeface="Times New Roman"/>
                        </a:rPr>
                        <a:t> DE TRABAJO Y SEGURIDAD SOCIAL</a:t>
                      </a:r>
                      <a:endParaRPr lang="es-HN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3784" marR="133784" marT="133772" marB="133772" anchor="ctr">
                    <a:lnL>
                      <a:noFill/>
                    </a:lnL>
                    <a:lnR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Cambria"/>
                          <a:ea typeface="Times New Roman"/>
                          <a:cs typeface="Times New Roman"/>
                        </a:rPr>
                        <a:t>      </a:t>
                      </a:r>
                      <a:endParaRPr lang="es-HN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s-ES" sz="4700" b="1" dirty="0" smtClean="0">
                        <a:solidFill>
                          <a:srgbClr val="4F81B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4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133784" marR="133784" marT="133772" marB="133772" anchor="ctr">
                    <a:lnL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</a:tr>
              <a:tr h="1267065">
                <a:tc gridSpan="2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endParaRPr lang="es-HN" sz="20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s-HN" sz="20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s-HN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3784" marR="133784" marT="133772" marB="133772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endParaRPr lang="es-HN" sz="1100" dirty="0">
                        <a:latin typeface="Calisto MT" pitchFamily="18" charset="0"/>
                        <a:ea typeface="Times New Roman"/>
                        <a:cs typeface="Times New Roman"/>
                      </a:endParaRPr>
                    </a:p>
                  </a:txBody>
                  <a:tcPr marL="133784" marR="133784" marT="133772" marB="133772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369962" y="1453470"/>
            <a:ext cx="431686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sz="3600" dirty="0">
                <a:solidFill>
                  <a:srgbClr val="002060"/>
                </a:solidFill>
                <a:latin typeface="Palatino Linotype" panose="02040502050505030304" pitchFamily="18" charset="0"/>
              </a:rPr>
              <a:t>Taller </a:t>
            </a:r>
            <a:r>
              <a:rPr lang="es-MX" sz="3600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de Entrevista de Trabajo</a:t>
            </a:r>
            <a:endParaRPr lang="es-ES" sz="3600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3083" name="Imagen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186" y="4403271"/>
            <a:ext cx="3749675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Imagen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860" y="4403271"/>
            <a:ext cx="372745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516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963738" y="1006437"/>
            <a:ext cx="81645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lvl="1" indent="-514350" algn="ctr">
              <a:buNone/>
              <a:defRPr/>
            </a:pPr>
            <a:r>
              <a:rPr lang="es-MX" altLang="es-HN" sz="3600" dirty="0">
                <a:solidFill>
                  <a:srgbClr val="D6A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altLang="es-HN" sz="3200" dirty="0">
                <a:solidFill>
                  <a:srgbClr val="F267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  <a:cs typeface="Times New Roman" panose="02020603050405020304" pitchFamily="18" charset="0"/>
              </a:rPr>
              <a:t>Conversación </a:t>
            </a:r>
            <a:r>
              <a:rPr lang="es-MX" altLang="es-HN" sz="3200" dirty="0" smtClean="0">
                <a:solidFill>
                  <a:srgbClr val="F267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  <a:cs typeface="Times New Roman" panose="02020603050405020304" pitchFamily="18" charset="0"/>
              </a:rPr>
              <a:t>Sobre </a:t>
            </a:r>
            <a:r>
              <a:rPr lang="es-MX" altLang="es-HN" sz="3200" dirty="0">
                <a:solidFill>
                  <a:srgbClr val="F267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  <a:cs typeface="Times New Roman" panose="02020603050405020304" pitchFamily="18" charset="0"/>
              </a:rPr>
              <a:t>el </a:t>
            </a:r>
            <a:r>
              <a:rPr lang="es-MX" altLang="es-HN" sz="3200" dirty="0" smtClean="0">
                <a:solidFill>
                  <a:srgbClr val="F267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  <a:cs typeface="Times New Roman" panose="02020603050405020304" pitchFamily="18" charset="0"/>
              </a:rPr>
              <a:t>Puesto </a:t>
            </a:r>
            <a:endParaRPr lang="es-ES" altLang="es-HN" sz="3200" dirty="0">
              <a:solidFill>
                <a:srgbClr val="F267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963738" y="3255263"/>
            <a:ext cx="9195025" cy="91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5143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algn="r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s-MX" altLang="es-HN" sz="2200" dirty="0">
                <a:latin typeface="Bookman Old Style" panose="02050604050505020204" pitchFamily="18" charset="0"/>
              </a:rPr>
              <a:t>Normalmente incluirá preguntas sobre la formación, la experiencia laboral, factores personales o vida privada, etc.</a:t>
            </a:r>
            <a:endParaRPr lang="es-ES" altLang="es-HN" sz="2200" dirty="0">
              <a:latin typeface="Bookman Old Style" panose="020506040505050202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706" y="4289426"/>
            <a:ext cx="3198587" cy="1831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27943" y="2078066"/>
            <a:ext cx="813752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5143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s-MX" altLang="es-HN" sz="2200" dirty="0">
                <a:latin typeface="Bookman Old Style" panose="02050604050505020204" pitchFamily="18" charset="0"/>
              </a:rPr>
              <a:t>Es el cuerpo de la entrevista, donde el entrevistador iniciará el proceso de preguntas.</a:t>
            </a:r>
            <a:endParaRPr lang="es-ES" altLang="es-HN" sz="22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0251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-1"/>
            <a:ext cx="12199938" cy="6862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1087809"/>
            <a:ext cx="9036050" cy="9779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s-ES" altLang="es-HN" sz="2800" dirty="0">
                <a:solidFill>
                  <a:srgbClr val="D6A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Ejemplo de Preguntas que Suelen Hacerse en una Entrevista:</a:t>
            </a:r>
          </a:p>
        </p:txBody>
      </p:sp>
      <p:sp>
        <p:nvSpPr>
          <p:cNvPr id="14" name="Rectangle 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2769394" y="2215318"/>
            <a:ext cx="6653212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1000"/>
              </a:spcBef>
              <a:buClr>
                <a:schemeClr val="tx2"/>
              </a:buClr>
              <a:buNone/>
              <a:defRPr/>
            </a:pPr>
            <a:r>
              <a:rPr lang="es-MX" altLang="es-HN" sz="2800" dirty="0" smtClean="0">
                <a:solidFill>
                  <a:srgbClr val="F2671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risten ITC" panose="03050502040202030202" pitchFamily="66" charset="0"/>
              </a:rPr>
              <a:t>Sobre </a:t>
            </a:r>
            <a:r>
              <a:rPr lang="es-MX" altLang="es-HN" sz="2800" dirty="0">
                <a:solidFill>
                  <a:srgbClr val="F2671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risten ITC" panose="03050502040202030202" pitchFamily="66" charset="0"/>
              </a:rPr>
              <a:t>la Vida Privada:</a:t>
            </a:r>
          </a:p>
        </p:txBody>
      </p:sp>
      <p:sp>
        <p:nvSpPr>
          <p:cNvPr id="17" name="2 Marcador de contenido"/>
          <p:cNvSpPr txBox="1">
            <a:spLocks/>
          </p:cNvSpPr>
          <p:nvPr/>
        </p:nvSpPr>
        <p:spPr bwMode="auto">
          <a:xfrm>
            <a:off x="5355092" y="4197877"/>
            <a:ext cx="6388213" cy="45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v"/>
            </a:pPr>
            <a:r>
              <a:rPr lang="es-MX" altLang="es-HN" sz="2200" dirty="0" smtClean="0">
                <a:solidFill>
                  <a:srgbClr val="404040"/>
                </a:solidFill>
                <a:latin typeface="Bookman Old Style" panose="02050604050505020204" pitchFamily="18" charset="0"/>
              </a:rPr>
              <a:t>¿</a:t>
            </a:r>
            <a:r>
              <a:rPr lang="es-MX" altLang="es-HN" sz="2200" dirty="0">
                <a:solidFill>
                  <a:srgbClr val="404040"/>
                </a:solidFill>
                <a:latin typeface="Bookman Old Style" panose="02050604050505020204" pitchFamily="18" charset="0"/>
              </a:rPr>
              <a:t>Ha sufrido alguna enfermedad grave?</a:t>
            </a:r>
          </a:p>
        </p:txBody>
      </p:sp>
      <p:sp>
        <p:nvSpPr>
          <p:cNvPr id="20" name="2 Marcador de contenido"/>
          <p:cNvSpPr txBox="1">
            <a:spLocks/>
          </p:cNvSpPr>
          <p:nvPr/>
        </p:nvSpPr>
        <p:spPr bwMode="auto">
          <a:xfrm>
            <a:off x="241696" y="3153518"/>
            <a:ext cx="5758543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v"/>
            </a:pPr>
            <a:r>
              <a:rPr lang="es-MX" altLang="es-HN" sz="2200" dirty="0" smtClean="0">
                <a:solidFill>
                  <a:srgbClr val="404040"/>
                </a:solidFill>
                <a:latin typeface="Bookman Old Style" panose="02050604050505020204" pitchFamily="18" charset="0"/>
              </a:rPr>
              <a:t>¿Cuál </a:t>
            </a:r>
            <a:r>
              <a:rPr lang="es-MX" altLang="es-HN" sz="2200" dirty="0">
                <a:solidFill>
                  <a:srgbClr val="404040"/>
                </a:solidFill>
                <a:latin typeface="Bookman Old Style" panose="02050604050505020204" pitchFamily="18" charset="0"/>
              </a:rPr>
              <a:t>es su situación familiar?</a:t>
            </a:r>
          </a:p>
        </p:txBody>
      </p:sp>
      <p:sp>
        <p:nvSpPr>
          <p:cNvPr id="21" name="2 Marcador de contenido"/>
          <p:cNvSpPr txBox="1">
            <a:spLocks/>
          </p:cNvSpPr>
          <p:nvPr/>
        </p:nvSpPr>
        <p:spPr bwMode="auto">
          <a:xfrm>
            <a:off x="239487" y="3669371"/>
            <a:ext cx="511560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v"/>
            </a:pPr>
            <a:r>
              <a:rPr lang="es-MX" altLang="es-HN" sz="2200" dirty="0" smtClean="0">
                <a:solidFill>
                  <a:srgbClr val="404040"/>
                </a:solidFill>
                <a:latin typeface="Bookman Old Style" panose="02050604050505020204" pitchFamily="18" charset="0"/>
              </a:rPr>
              <a:t>¿</a:t>
            </a:r>
            <a:r>
              <a:rPr lang="es-MX" altLang="es-HN" sz="2200" dirty="0">
                <a:solidFill>
                  <a:srgbClr val="404040"/>
                </a:solidFill>
                <a:latin typeface="Bookman Old Style" panose="02050604050505020204" pitchFamily="18" charset="0"/>
              </a:rPr>
              <a:t>Vives con sus padres?</a:t>
            </a:r>
          </a:p>
        </p:txBody>
      </p:sp>
      <p:sp>
        <p:nvSpPr>
          <p:cNvPr id="22" name="2 Marcador de contenido"/>
          <p:cNvSpPr txBox="1">
            <a:spLocks/>
          </p:cNvSpPr>
          <p:nvPr/>
        </p:nvSpPr>
        <p:spPr bwMode="auto">
          <a:xfrm>
            <a:off x="239487" y="4241281"/>
            <a:ext cx="367324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v"/>
            </a:pPr>
            <a:r>
              <a:rPr lang="es-MX" altLang="es-HN" sz="2200" dirty="0" smtClean="0">
                <a:solidFill>
                  <a:srgbClr val="404040"/>
                </a:solidFill>
                <a:latin typeface="Bookman Old Style" panose="02050604050505020204" pitchFamily="18" charset="0"/>
              </a:rPr>
              <a:t>¿Tiene </a:t>
            </a:r>
            <a:r>
              <a:rPr lang="es-MX" altLang="es-HN" sz="2200" dirty="0">
                <a:solidFill>
                  <a:srgbClr val="404040"/>
                </a:solidFill>
                <a:latin typeface="Bookman Old Style" panose="02050604050505020204" pitchFamily="18" charset="0"/>
              </a:rPr>
              <a:t>novio/a?</a:t>
            </a:r>
          </a:p>
        </p:txBody>
      </p:sp>
      <p:sp>
        <p:nvSpPr>
          <p:cNvPr id="23" name="2 Marcador de contenido"/>
          <p:cNvSpPr txBox="1">
            <a:spLocks/>
          </p:cNvSpPr>
          <p:nvPr/>
        </p:nvSpPr>
        <p:spPr bwMode="auto">
          <a:xfrm>
            <a:off x="239487" y="4815956"/>
            <a:ext cx="3487113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es-MX" altLang="es-HN" sz="2200" dirty="0" smtClean="0">
                <a:solidFill>
                  <a:srgbClr val="404040"/>
                </a:solidFill>
                <a:latin typeface="Bookman Old Style" panose="02050604050505020204" pitchFamily="18" charset="0"/>
              </a:rPr>
              <a:t>¿</a:t>
            </a:r>
            <a:r>
              <a:rPr lang="es-MX" altLang="es-HN" sz="2200" dirty="0">
                <a:solidFill>
                  <a:srgbClr val="404040"/>
                </a:solidFill>
                <a:latin typeface="Bookman Old Style" panose="02050604050505020204" pitchFamily="18" charset="0"/>
              </a:rPr>
              <a:t>Está casado/a?</a:t>
            </a:r>
          </a:p>
        </p:txBody>
      </p:sp>
      <p:sp>
        <p:nvSpPr>
          <p:cNvPr id="24" name="2 Marcador de contenido"/>
          <p:cNvSpPr txBox="1">
            <a:spLocks/>
          </p:cNvSpPr>
          <p:nvPr/>
        </p:nvSpPr>
        <p:spPr bwMode="auto">
          <a:xfrm>
            <a:off x="5355092" y="3683445"/>
            <a:ext cx="5587773" cy="496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es-MX" altLang="es-HN" sz="2200" dirty="0" smtClean="0">
                <a:solidFill>
                  <a:srgbClr val="404040"/>
                </a:solidFill>
                <a:latin typeface="Bookman Old Style" panose="02050604050505020204" pitchFamily="18" charset="0"/>
              </a:rPr>
              <a:t>¿</a:t>
            </a:r>
            <a:r>
              <a:rPr lang="es-MX" altLang="es-HN" sz="2200" dirty="0">
                <a:solidFill>
                  <a:srgbClr val="404040"/>
                </a:solidFill>
                <a:latin typeface="Bookman Old Style" panose="02050604050505020204" pitchFamily="18" charset="0"/>
              </a:rPr>
              <a:t>Tiene hijos?, ¿piensa tenerlos?</a:t>
            </a:r>
          </a:p>
        </p:txBody>
      </p:sp>
      <p:sp>
        <p:nvSpPr>
          <p:cNvPr id="25" name="2 Marcador de contenido"/>
          <p:cNvSpPr txBox="1">
            <a:spLocks/>
          </p:cNvSpPr>
          <p:nvPr/>
        </p:nvSpPr>
        <p:spPr bwMode="auto">
          <a:xfrm>
            <a:off x="5355092" y="4732930"/>
            <a:ext cx="574017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v"/>
            </a:pPr>
            <a:r>
              <a:rPr lang="es-MX" altLang="es-HN" sz="2200" dirty="0">
                <a:solidFill>
                  <a:srgbClr val="404040"/>
                </a:solidFill>
                <a:latin typeface="Bookman Old Style" panose="02050604050505020204" pitchFamily="18" charset="0"/>
              </a:rPr>
              <a:t>¿Tiene casa propia o alquilada?</a:t>
            </a:r>
          </a:p>
        </p:txBody>
      </p:sp>
      <p:pic>
        <p:nvPicPr>
          <p:cNvPr id="4098" name="Picture 2" descr="Resultado de imagen para preguntas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8973">
            <a:off x="8667676" y="2061622"/>
            <a:ext cx="1517066" cy="151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04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65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withGroup">
                            <p:stCondLst>
                              <p:cond delay="85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withGroup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withGroup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withGroup">
                            <p:stCondLst>
                              <p:cond delay="145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7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933576" y="1030774"/>
            <a:ext cx="7561263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1000"/>
              </a:spcBef>
              <a:buClr>
                <a:schemeClr val="tx2"/>
              </a:buClr>
              <a:buNone/>
              <a:defRPr/>
            </a:pPr>
            <a:r>
              <a:rPr lang="es-MX" altLang="es-HN" dirty="0">
                <a:solidFill>
                  <a:srgbClr val="F2671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risten ITC" panose="03050502040202030202" pitchFamily="66" charset="0"/>
                <a:cs typeface="Times New Roman" panose="02020603050405020304" pitchFamily="18" charset="0"/>
              </a:rPr>
              <a:t>Sobre la Formación Académica:</a:t>
            </a:r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 bwMode="auto">
          <a:xfrm>
            <a:off x="356734" y="1964761"/>
            <a:ext cx="82042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v"/>
            </a:pPr>
            <a:r>
              <a:rPr lang="es-ES" altLang="es-HN" sz="2200" dirty="0">
                <a:latin typeface="Bookman Old Style" panose="02050604050505020204" pitchFamily="18" charset="0"/>
              </a:rPr>
              <a:t>¿Qué estudios realizó y por qué los eligió? </a:t>
            </a:r>
            <a:endParaRPr lang="es-MX" altLang="es-HN" sz="2200" dirty="0">
              <a:latin typeface="Bookman Old Style" panose="02050604050505020204" pitchFamily="18" charset="0"/>
            </a:endParaRPr>
          </a:p>
        </p:txBody>
      </p:sp>
      <p:sp>
        <p:nvSpPr>
          <p:cNvPr id="12" name="2 Marcador de contenido"/>
          <p:cNvSpPr txBox="1">
            <a:spLocks/>
          </p:cNvSpPr>
          <p:nvPr/>
        </p:nvSpPr>
        <p:spPr bwMode="auto">
          <a:xfrm>
            <a:off x="714375" y="2860620"/>
            <a:ext cx="9235167" cy="77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v"/>
            </a:pPr>
            <a:r>
              <a:rPr lang="es-ES" altLang="es-HN" sz="2200" dirty="0">
                <a:latin typeface="Bookman Old Style" panose="02050604050505020204" pitchFamily="18" charset="0"/>
              </a:rPr>
              <a:t>¿Cuáles han sido las asignaturas en las que ha obtenido mejores resultados? ¿Las que más le gustaron</a:t>
            </a:r>
            <a:r>
              <a:rPr lang="es-ES" altLang="es-HN" sz="2200" dirty="0" smtClean="0">
                <a:latin typeface="Bookman Old Style" panose="02050604050505020204" pitchFamily="18" charset="0"/>
              </a:rPr>
              <a:t>? </a:t>
            </a:r>
            <a:endParaRPr lang="es-MX" altLang="es-HN" sz="2200" dirty="0">
              <a:latin typeface="Bookman Old Style" panose="02050604050505020204" pitchFamily="18" charset="0"/>
            </a:endParaRPr>
          </a:p>
        </p:txBody>
      </p:sp>
      <p:sp>
        <p:nvSpPr>
          <p:cNvPr id="13" name="2 Marcador de contenido"/>
          <p:cNvSpPr txBox="1">
            <a:spLocks/>
          </p:cNvSpPr>
          <p:nvPr/>
        </p:nvSpPr>
        <p:spPr bwMode="auto">
          <a:xfrm>
            <a:off x="1379766" y="4031826"/>
            <a:ext cx="8668882" cy="833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v"/>
            </a:pPr>
            <a:r>
              <a:rPr lang="es-ES" altLang="es-HN" sz="2200" dirty="0">
                <a:latin typeface="Bookman Old Style" panose="02050604050505020204" pitchFamily="18" charset="0"/>
              </a:rPr>
              <a:t>¿Cuál fue la experiencia más significativa durante su vida como estudiante? </a:t>
            </a:r>
            <a:endParaRPr lang="es-MX" altLang="es-HN" sz="2200" dirty="0">
              <a:latin typeface="Bookman Old Style" panose="02050604050505020204" pitchFamily="18" charset="0"/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 bwMode="auto">
          <a:xfrm>
            <a:off x="1933576" y="5138852"/>
            <a:ext cx="900634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v"/>
            </a:pPr>
            <a:r>
              <a:rPr lang="es-ES" altLang="es-HN" sz="2200" dirty="0">
                <a:latin typeface="Bookman Old Style" panose="02050604050505020204" pitchFamily="18" charset="0"/>
              </a:rPr>
              <a:t>¿Quién influyó mas en usted a la hora de elegir su carrera?</a:t>
            </a:r>
            <a:endParaRPr lang="es-MX" altLang="es-HN" sz="2200" dirty="0">
              <a:latin typeface="Bookman Old Style" panose="02050604050505020204" pitchFamily="18" charset="0"/>
            </a:endParaRPr>
          </a:p>
        </p:txBody>
      </p:sp>
      <p:pic>
        <p:nvPicPr>
          <p:cNvPr id="1028" name="Picture 4" descr="Resultado de imagen para pregunt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6840" y="1634024"/>
            <a:ext cx="2441575" cy="214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15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2166937" y="943002"/>
            <a:ext cx="7858125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1000"/>
              </a:spcBef>
              <a:buClr>
                <a:schemeClr val="tx2"/>
              </a:buClr>
              <a:buNone/>
              <a:defRPr/>
            </a:pPr>
            <a:r>
              <a:rPr lang="es-MX" altLang="es-HN" dirty="0">
                <a:solidFill>
                  <a:srgbClr val="F2671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risten ITC" panose="03050502040202030202" pitchFamily="66" charset="0"/>
                <a:cs typeface="Times New Roman" panose="02020603050405020304" pitchFamily="18" charset="0"/>
              </a:rPr>
              <a:t>Sobre su Personalidad:</a:t>
            </a:r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 bwMode="auto">
          <a:xfrm>
            <a:off x="403000" y="1654089"/>
            <a:ext cx="8991371" cy="809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v"/>
            </a:pPr>
            <a:r>
              <a:rPr lang="es-MX" altLang="es-HN" sz="2200" dirty="0">
                <a:latin typeface="Bookman Old Style" panose="02050604050505020204" pitchFamily="18" charset="0"/>
              </a:rPr>
              <a:t>Cuénteme una anécdota de su vida en la que resolviera con éxito una situación problemática.</a:t>
            </a:r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 bwMode="auto">
          <a:xfrm>
            <a:off x="1041627" y="2756097"/>
            <a:ext cx="9267144" cy="814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v"/>
            </a:pPr>
            <a:r>
              <a:rPr lang="es-MX" altLang="es-HN" sz="2200" dirty="0">
                <a:latin typeface="Bookman Old Style" panose="02050604050505020204" pitchFamily="18" charset="0"/>
              </a:rPr>
              <a:t>¿Qué gana la empresa si le contrata, en lugar de a otro candidato?</a:t>
            </a:r>
          </a:p>
        </p:txBody>
      </p:sp>
      <p:sp>
        <p:nvSpPr>
          <p:cNvPr id="12" name="2 Marcador de contenido"/>
          <p:cNvSpPr txBox="1">
            <a:spLocks/>
          </p:cNvSpPr>
          <p:nvPr/>
        </p:nvSpPr>
        <p:spPr bwMode="auto">
          <a:xfrm>
            <a:off x="1781400" y="3928268"/>
            <a:ext cx="8353199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v"/>
            </a:pPr>
            <a:r>
              <a:rPr lang="es-MX" altLang="es-HN" sz="2200" dirty="0">
                <a:latin typeface="Bookman Old Style" panose="02050604050505020204" pitchFamily="18" charset="0"/>
              </a:rPr>
              <a:t>¿Cómo reacciona habitualmente frente a la jerarquía?</a:t>
            </a: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 bwMode="auto">
          <a:xfrm>
            <a:off x="2630944" y="4780359"/>
            <a:ext cx="7503656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v"/>
            </a:pPr>
            <a:r>
              <a:rPr lang="es-MX" altLang="es-HN" sz="2200" dirty="0">
                <a:latin typeface="Bookman Old Style" panose="02050604050505020204" pitchFamily="18" charset="0"/>
              </a:rPr>
              <a:t>¿Defínase a sí mismo, cualidades y defectos.</a:t>
            </a:r>
          </a:p>
        </p:txBody>
      </p:sp>
      <p:pic>
        <p:nvPicPr>
          <p:cNvPr id="7170" name="Picture 2" descr="Resultado de imagen para pregunt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077" y="2673746"/>
            <a:ext cx="2719388" cy="271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34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682751" y="1132285"/>
            <a:ext cx="8569325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1000"/>
              </a:spcBef>
              <a:buClr>
                <a:schemeClr val="tx2"/>
              </a:buClr>
              <a:buNone/>
              <a:defRPr/>
            </a:pPr>
            <a:r>
              <a:rPr lang="es-MX" altLang="es-HN" dirty="0">
                <a:solidFill>
                  <a:srgbClr val="F2671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risten ITC" panose="03050502040202030202" pitchFamily="66" charset="0"/>
                <a:cs typeface="Times New Roman" panose="02020603050405020304" pitchFamily="18" charset="0"/>
              </a:rPr>
              <a:t>Sobre la Experiencia Laboral:</a:t>
            </a:r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 bwMode="auto">
          <a:xfrm>
            <a:off x="265794" y="2128782"/>
            <a:ext cx="8048625" cy="499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v"/>
            </a:pPr>
            <a:r>
              <a:rPr lang="es-ES" altLang="es-HN" sz="2200" dirty="0">
                <a:latin typeface="Bookman Old Style" panose="02050604050505020204" pitchFamily="18" charset="0"/>
              </a:rPr>
              <a:t>¿Cómo consiguió ese trabajo? </a:t>
            </a:r>
            <a:endParaRPr lang="es-MX" altLang="es-HN" sz="2200" dirty="0">
              <a:latin typeface="Bookman Old Style" panose="02050604050505020204" pitchFamily="18" charset="0"/>
            </a:endParaRPr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 bwMode="auto">
          <a:xfrm>
            <a:off x="2188029" y="4758930"/>
            <a:ext cx="9422492" cy="793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v"/>
            </a:pPr>
            <a:r>
              <a:rPr lang="es-ES" altLang="es-HN" sz="2200" dirty="0">
                <a:latin typeface="Bookman Old Style" panose="02050604050505020204" pitchFamily="18" charset="0"/>
              </a:rPr>
              <a:t>¿Cómo se llevaba con sus compañeros, con sus jefes, con sus subordinados? </a:t>
            </a:r>
            <a:endParaRPr lang="es-MX" altLang="es-HN" sz="2200" dirty="0">
              <a:latin typeface="Bookman Old Style" panose="02050604050505020204" pitchFamily="18" charset="0"/>
            </a:endParaRPr>
          </a:p>
          <a:p>
            <a:pPr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v"/>
            </a:pPr>
            <a:endParaRPr lang="es-MX" altLang="es-HN" sz="2200" dirty="0">
              <a:latin typeface="Bookman Old Style" panose="02050604050505020204" pitchFamily="18" charset="0"/>
            </a:endParaRPr>
          </a:p>
        </p:txBody>
      </p:sp>
      <p:sp>
        <p:nvSpPr>
          <p:cNvPr id="14" name="2 Marcador de contenido"/>
          <p:cNvSpPr txBox="1">
            <a:spLocks/>
          </p:cNvSpPr>
          <p:nvPr/>
        </p:nvSpPr>
        <p:spPr bwMode="auto">
          <a:xfrm>
            <a:off x="581479" y="2767806"/>
            <a:ext cx="804862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v"/>
            </a:pPr>
            <a:r>
              <a:rPr lang="es-ES" altLang="es-HN" sz="2200">
                <a:latin typeface="Bookman Old Style" panose="02050604050505020204" pitchFamily="18" charset="0"/>
              </a:rPr>
              <a:t>¿Qué cargos ocupó y qué actividades realizó? </a:t>
            </a:r>
            <a:endParaRPr lang="es-MX" altLang="es-HN" sz="2200">
              <a:latin typeface="Bookman Old Style" panose="02050604050505020204" pitchFamily="18" charset="0"/>
            </a:endParaRPr>
          </a:p>
        </p:txBody>
      </p:sp>
      <p:sp>
        <p:nvSpPr>
          <p:cNvPr id="15" name="2 Marcador de contenido"/>
          <p:cNvSpPr txBox="1">
            <a:spLocks/>
          </p:cNvSpPr>
          <p:nvPr/>
        </p:nvSpPr>
        <p:spPr bwMode="auto">
          <a:xfrm>
            <a:off x="1038680" y="3471069"/>
            <a:ext cx="8921749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v"/>
            </a:pPr>
            <a:r>
              <a:rPr lang="es-ES" altLang="es-HN" sz="2200" dirty="0">
                <a:latin typeface="Bookman Old Style" panose="02050604050505020204" pitchFamily="18" charset="0"/>
              </a:rPr>
              <a:t>¿Qué le agradó más del trabajo anterior? ¿Por qué lo dejó? </a:t>
            </a:r>
            <a:endParaRPr lang="es-MX" altLang="es-HN" sz="2200" dirty="0">
              <a:latin typeface="Bookman Old Style" panose="02050604050505020204" pitchFamily="18" charset="0"/>
            </a:endParaRPr>
          </a:p>
        </p:txBody>
      </p:sp>
      <p:sp>
        <p:nvSpPr>
          <p:cNvPr id="16" name="2 Marcador de contenido"/>
          <p:cNvSpPr txBox="1">
            <a:spLocks/>
          </p:cNvSpPr>
          <p:nvPr/>
        </p:nvSpPr>
        <p:spPr bwMode="auto">
          <a:xfrm>
            <a:off x="1682751" y="4190207"/>
            <a:ext cx="804227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v"/>
            </a:pPr>
            <a:r>
              <a:rPr lang="es-ES" altLang="es-HN" sz="2200" dirty="0">
                <a:latin typeface="Bookman Old Style" panose="02050604050505020204" pitchFamily="18" charset="0"/>
              </a:rPr>
              <a:t>¿Supervisaba el trabajo de alguien? </a:t>
            </a:r>
            <a:endParaRPr lang="es-MX" altLang="es-HN" sz="2200" dirty="0">
              <a:latin typeface="Bookman Old Style" panose="02050604050505020204" pitchFamily="18" charset="0"/>
            </a:endParaRPr>
          </a:p>
        </p:txBody>
      </p:sp>
      <p:pic>
        <p:nvPicPr>
          <p:cNvPr id="8194" name="Picture 2" descr="Resultado de imagen para experiencia laboral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121" y="145931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91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with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6" name="Imagen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66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6452" y="3866792"/>
            <a:ext cx="8497888" cy="1185171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s-MX" altLang="es-HN" sz="1800" b="1" dirty="0" smtClean="0">
                <a:latin typeface="Tekton Pro Ext" panose="020F0605020208020904" pitchFamily="34" charset="0"/>
              </a:rPr>
              <a:t>Servicio </a:t>
            </a:r>
            <a:r>
              <a:rPr lang="es-MX" altLang="es-HN" sz="1800" b="1" dirty="0">
                <a:latin typeface="Tekton Pro Ext" panose="020F0605020208020904" pitchFamily="34" charset="0"/>
              </a:rPr>
              <a:t>Nacional de Empleo de Honduras – Regional Tegucigalpa</a:t>
            </a:r>
            <a:endParaRPr lang="es-ES" altLang="es-HN" sz="1800" b="1" dirty="0">
              <a:latin typeface="Tekton Pro Ext" panose="020F0605020208020904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853522" y="2599391"/>
            <a:ext cx="84978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HN" sz="4000" dirty="0" smtClean="0">
                <a:solidFill>
                  <a:srgbClr val="D6A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Gracias Por Su Atención</a:t>
            </a:r>
            <a:endParaRPr lang="es-ES" altLang="es-HN" sz="4000" dirty="0">
              <a:solidFill>
                <a:srgbClr val="D6A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847850" y="4767800"/>
            <a:ext cx="8496300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HN" sz="2000" b="1" dirty="0" smtClean="0">
                <a:latin typeface="Tahoma" panose="020B0604030504040204" pitchFamily="34" charset="0"/>
                <a:cs typeface="Tahoma" panose="020B0604030504040204" pitchFamily="34" charset="0"/>
                <a:hlinkClick r:id="rId3"/>
              </a:rPr>
              <a:t>eurolabortegucigalpa@gmail.com</a:t>
            </a:r>
            <a:r>
              <a:rPr lang="es-MX" altLang="es-HN" sz="20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s-MX" altLang="es-HN" sz="2000" b="1" dirty="0">
                <a:latin typeface="Tahoma" panose="020B0604030504040204" pitchFamily="34" charset="0"/>
                <a:cs typeface="Tahoma" panose="020B0604030504040204" pitchFamily="34" charset="0"/>
                <a:hlinkClick r:id="rId4"/>
              </a:rPr>
              <a:t>senaeh@trabajo.gob.hn</a:t>
            </a:r>
            <a:endParaRPr lang="es-ES" altLang="es-HN" sz="20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387600" y="5404388"/>
            <a:ext cx="74168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HN" sz="2400" b="1" dirty="0">
                <a:latin typeface="Tekton Pro Ext" pitchFamily="34" charset="0"/>
              </a:rPr>
              <a:t>Tel. 2232 1500</a:t>
            </a:r>
            <a:endParaRPr lang="en-US" altLang="es-HN" sz="2400" b="1" dirty="0">
              <a:latin typeface="Tekton Pro Ext" pitchFamily="34" charset="0"/>
            </a:endParaRPr>
          </a:p>
        </p:txBody>
      </p:sp>
      <p:pic>
        <p:nvPicPr>
          <p:cNvPr id="7" name="Imagen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72" y="1298901"/>
            <a:ext cx="3749675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946" y="1298901"/>
            <a:ext cx="372745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7574" y="1714260"/>
            <a:ext cx="6096851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89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4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/>
          </p:cNvSpPr>
          <p:nvPr>
            <p:ph idx="1"/>
          </p:nvPr>
        </p:nvSpPr>
        <p:spPr>
          <a:xfrm>
            <a:off x="732745" y="1912827"/>
            <a:ext cx="10468655" cy="1516173"/>
          </a:xfrm>
        </p:spPr>
        <p:txBody>
          <a:bodyPr>
            <a:normAutofit/>
          </a:bodyPr>
          <a:lstStyle/>
          <a:p>
            <a:pPr algn="just">
              <a:buNone/>
              <a:defRPr/>
            </a:pPr>
            <a:r>
              <a:rPr lang="es-ES" altLang="es-HN" sz="2400" dirty="0" smtClean="0">
                <a:latin typeface="Bookman Old Style" panose="02050604050505020204" pitchFamily="18" charset="0"/>
              </a:rPr>
              <a:t>Consiste </a:t>
            </a:r>
            <a:r>
              <a:rPr lang="es-ES" altLang="es-HN" sz="2400" dirty="0">
                <a:latin typeface="Bookman Old Style" panose="02050604050505020204" pitchFamily="18" charset="0"/>
              </a:rPr>
              <a:t>en una conversación formal, generalmente entre dos personas (entrevistador y entrevistado) donde se intercambia información basada en una serie de preguntas que permiten valorar si eres la persona adecuada para un puesto de trabajo.</a:t>
            </a:r>
          </a:p>
        </p:txBody>
      </p:sp>
      <p:sp>
        <p:nvSpPr>
          <p:cNvPr id="3" name="Rectangle 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>
          <a:xfrm>
            <a:off x="2366622" y="1011244"/>
            <a:ext cx="7200900" cy="57626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buFont typeface="Wingdings" panose="05000000000000000000" pitchFamily="2" charset="2"/>
              <a:buNone/>
              <a:defRPr/>
            </a:pPr>
            <a:r>
              <a:rPr lang="es-ES" altLang="es-HN" sz="3600" dirty="0">
                <a:solidFill>
                  <a:srgbClr val="D6A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¿ </a:t>
            </a:r>
            <a:r>
              <a:rPr lang="es-MX" altLang="es-HN" sz="3600" dirty="0">
                <a:solidFill>
                  <a:srgbClr val="D6A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Qué es la entrevista de trabajo?</a:t>
            </a:r>
            <a:endParaRPr lang="es-ES" altLang="es-HN" sz="3600" dirty="0">
              <a:solidFill>
                <a:srgbClr val="D6A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4" y="3429000"/>
            <a:ext cx="3673475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10537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015330" y="2894409"/>
            <a:ext cx="82296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80000"/>
              <a:buNone/>
            </a:pPr>
            <a:r>
              <a:rPr lang="es-MX" altLang="es-HN" sz="2200" dirty="0" smtClean="0">
                <a:solidFill>
                  <a:srgbClr val="404040"/>
                </a:solidFill>
                <a:latin typeface="Bookman Old Style" panose="02050604050505020204" pitchFamily="18" charset="0"/>
              </a:rPr>
              <a:t>Profundizar </a:t>
            </a:r>
            <a:r>
              <a:rPr lang="es-MX" altLang="es-HN" sz="2200" dirty="0">
                <a:solidFill>
                  <a:srgbClr val="404040"/>
                </a:solidFill>
                <a:latin typeface="Bookman Old Style" panose="02050604050505020204" pitchFamily="18" charset="0"/>
              </a:rPr>
              <a:t>en la información reflejada en el currículo, ampliar y completar datos. </a:t>
            </a:r>
            <a:endParaRPr lang="es-ES" altLang="es-HN" sz="2200" dirty="0">
              <a:solidFill>
                <a:srgbClr val="40404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Rectangle 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>
          <a:xfrm>
            <a:off x="0" y="1052342"/>
            <a:ext cx="5181488" cy="50323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buFont typeface="Arial" panose="020B0604020202020204" pitchFamily="34" charset="0"/>
              <a:buNone/>
              <a:defRPr/>
            </a:pPr>
            <a:r>
              <a:rPr lang="es-HN" altLang="es-HN" sz="3600" dirty="0" smtClean="0">
                <a:solidFill>
                  <a:srgbClr val="D6A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Objetivo </a:t>
            </a:r>
            <a:r>
              <a:rPr lang="es-HN" altLang="es-HN" sz="3600" dirty="0">
                <a:solidFill>
                  <a:srgbClr val="D6A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 la </a:t>
            </a:r>
            <a:r>
              <a:rPr lang="es-HN" altLang="es-HN" sz="3600" dirty="0" smtClean="0">
                <a:solidFill>
                  <a:srgbClr val="D6A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Entrevista</a:t>
            </a:r>
            <a:endParaRPr lang="es-ES" altLang="es-HN" sz="3600" dirty="0">
              <a:solidFill>
                <a:srgbClr val="D6A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101056" y="4814889"/>
            <a:ext cx="8228013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80000"/>
              <a:buNone/>
            </a:pPr>
            <a:r>
              <a:rPr lang="es-HN" altLang="es-HN" sz="2200" dirty="0" smtClean="0">
                <a:solidFill>
                  <a:srgbClr val="404040"/>
                </a:solidFill>
                <a:latin typeface="Bookman Old Style" panose="02050604050505020204" pitchFamily="18" charset="0"/>
              </a:rPr>
              <a:t>Demostrar </a:t>
            </a:r>
            <a:r>
              <a:rPr lang="es-HN" altLang="es-HN" sz="2200" dirty="0">
                <a:solidFill>
                  <a:srgbClr val="404040"/>
                </a:solidFill>
                <a:latin typeface="Bookman Old Style" panose="02050604050505020204" pitchFamily="18" charset="0"/>
              </a:rPr>
              <a:t>que es el mejor candidato para ocupar esa vacante que la empresa ofrece.</a:t>
            </a:r>
            <a:endParaRPr lang="es-ES" altLang="es-HN" sz="2200" dirty="0">
              <a:solidFill>
                <a:srgbClr val="40404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828574" y="2258672"/>
            <a:ext cx="8316912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80000"/>
              <a:buNone/>
            </a:pPr>
            <a:r>
              <a:rPr lang="es-HN" altLang="es-HN" sz="2400" b="1" dirty="0" smtClean="0">
                <a:solidFill>
                  <a:srgbClr val="F26712"/>
                </a:solidFill>
                <a:latin typeface="Kristen ITC" panose="03050502040202030202" pitchFamily="66" charset="0"/>
              </a:rPr>
              <a:t>Empresa</a:t>
            </a:r>
            <a:r>
              <a:rPr lang="es-HN" altLang="es-HN" sz="2400" b="1" i="1" dirty="0">
                <a:solidFill>
                  <a:srgbClr val="F26712"/>
                </a:solidFill>
                <a:latin typeface="Kristen ITC" panose="03050502040202030202" pitchFamily="66" charset="0"/>
              </a:rPr>
              <a:t>:</a:t>
            </a:r>
            <a:endParaRPr lang="es-ES" altLang="es-HN" sz="2400" dirty="0">
              <a:solidFill>
                <a:srgbClr val="F26712"/>
              </a:solidFill>
              <a:latin typeface="Kristen ITC" panose="03050502040202030202" pitchFamily="66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058193" y="4214642"/>
            <a:ext cx="8143875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80000"/>
              <a:buNone/>
            </a:pPr>
            <a:r>
              <a:rPr lang="es-HN" altLang="es-HN" sz="2400" b="1" dirty="0" smtClean="0">
                <a:solidFill>
                  <a:srgbClr val="F26712"/>
                </a:solidFill>
                <a:latin typeface="Kristen ITC" panose="03050502040202030202" pitchFamily="66" charset="0"/>
              </a:rPr>
              <a:t>Entrevistado</a:t>
            </a:r>
            <a:r>
              <a:rPr lang="es-HN" altLang="es-HN" sz="2400" b="1" i="1" dirty="0">
                <a:solidFill>
                  <a:srgbClr val="F26712"/>
                </a:solidFill>
                <a:latin typeface="Bookman Old Style" panose="02050604050505020204" pitchFamily="18" charset="0"/>
              </a:rPr>
              <a:t>:</a:t>
            </a:r>
            <a:endParaRPr lang="es-ES" altLang="es-HN" sz="2400" dirty="0">
              <a:solidFill>
                <a:srgbClr val="F26712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2205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72682" y="993776"/>
            <a:ext cx="6646636" cy="720725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s-ES" altLang="es-HN" sz="3600" dirty="0">
                <a:solidFill>
                  <a:srgbClr val="D6A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Preparación para la </a:t>
            </a:r>
            <a:r>
              <a:rPr lang="es-ES" altLang="es-HN" sz="3600" dirty="0" smtClean="0">
                <a:solidFill>
                  <a:srgbClr val="D6A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Entrevista</a:t>
            </a:r>
            <a:endParaRPr lang="es-ES" altLang="es-HN" sz="3600" dirty="0">
              <a:solidFill>
                <a:srgbClr val="D6A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828575" y="1996624"/>
            <a:ext cx="80597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1000"/>
              </a:spcBef>
              <a:buClr>
                <a:schemeClr val="tx2"/>
              </a:buClr>
              <a:buNone/>
              <a:defRPr/>
            </a:pPr>
            <a:r>
              <a:rPr lang="es-MX" altLang="es-HN" sz="2400" dirty="0">
                <a:solidFill>
                  <a:srgbClr val="F2671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risten ITC" panose="03050502040202030202" pitchFamily="66" charset="0"/>
              </a:rPr>
              <a:t>Obtener Información antes de asistir a la Entrevista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41312" y="3429000"/>
            <a:ext cx="46450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s-MX" altLang="es-HN" sz="2400" dirty="0">
                <a:solidFill>
                  <a:srgbClr val="404040"/>
                </a:solidFill>
                <a:latin typeface="Bookman Old Style" panose="02050604050505020204" pitchFamily="18" charset="0"/>
              </a:rPr>
              <a:t>Sobre el puesto de trabajo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647825" y="4137710"/>
            <a:ext cx="46386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s-MX" altLang="es-HN" sz="2400" dirty="0">
                <a:solidFill>
                  <a:srgbClr val="404040"/>
                </a:solidFill>
                <a:latin typeface="Bookman Old Style" panose="02050604050505020204" pitchFamily="18" charset="0"/>
              </a:rPr>
              <a:t>Información de la empresa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325" y="2999472"/>
            <a:ext cx="2662238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0257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88987" y="4949569"/>
            <a:ext cx="4665662" cy="608013"/>
          </a:xfrm>
        </p:spPr>
        <p:txBody>
          <a:bodyPr/>
          <a:lstStyle/>
          <a:p>
            <a:pPr algn="just"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/>
            </a:pPr>
            <a:r>
              <a:rPr lang="es-MX" altLang="es-HN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</a:rPr>
              <a:t>Hay que cuidar la imagen</a:t>
            </a:r>
          </a:p>
        </p:txBody>
      </p:sp>
      <p:sp>
        <p:nvSpPr>
          <p:cNvPr id="10" name="Rectangle 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832203" y="1184784"/>
            <a:ext cx="83534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1000"/>
              </a:spcBef>
              <a:buClr>
                <a:schemeClr val="tx2"/>
              </a:buClr>
              <a:buNone/>
              <a:defRPr/>
            </a:pPr>
            <a:r>
              <a:rPr lang="es-MX" altLang="es-HN" sz="2800" dirty="0">
                <a:solidFill>
                  <a:srgbClr val="F2671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risten ITC" panose="03050502040202030202" pitchFamily="66" charset="0"/>
              </a:rPr>
              <a:t>Antes de ir a la Entrevista se debe Preparar: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773111" y="1956709"/>
            <a:ext cx="8838975" cy="782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s-MX" altLang="es-HN" sz="2200" dirty="0">
                <a:solidFill>
                  <a:srgbClr val="404040"/>
                </a:solidFill>
                <a:latin typeface="Bookman Old Style" panose="02050604050505020204" pitchFamily="18" charset="0"/>
              </a:rPr>
              <a:t>Una carpeta con todos los documentos que se puedan necesitar o que puedan pedir.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773112" y="2802193"/>
            <a:ext cx="8697459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s-MX" altLang="es-HN" sz="2200" dirty="0">
                <a:solidFill>
                  <a:srgbClr val="404040"/>
                </a:solidFill>
                <a:latin typeface="Bookman Old Style" panose="02050604050505020204" pitchFamily="18" charset="0"/>
              </a:rPr>
              <a:t>Es importante asegurarse del día, hora y lugar donde se realizará la entrevista y planificar la ruta a seguir para llegar al lugar indicado.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773111" y="4164012"/>
            <a:ext cx="468153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s-MX" altLang="es-HN" sz="2200" dirty="0">
                <a:solidFill>
                  <a:srgbClr val="404040"/>
                </a:solidFill>
                <a:latin typeface="Bookman Old Style" panose="02050604050505020204" pitchFamily="18" charset="0"/>
              </a:rPr>
              <a:t>Estudiar el Currículum vitae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5770" y="3221765"/>
            <a:ext cx="2187576" cy="25904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26342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with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302079" y="1165224"/>
            <a:ext cx="84963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s-MX" altLang="es-HN" sz="3600" dirty="0">
                <a:solidFill>
                  <a:srgbClr val="D6A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 Relación a la Imagen, para las Mujeres:</a:t>
            </a:r>
            <a:endParaRPr lang="es-ES" altLang="es-HN" sz="3600" dirty="0">
              <a:solidFill>
                <a:srgbClr val="D6A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010783" y="4503224"/>
            <a:ext cx="79375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s-MX" altLang="es-HN" sz="2200" dirty="0">
                <a:latin typeface="Bookman Old Style" panose="02050604050505020204" pitchFamily="18" charset="0"/>
              </a:rPr>
              <a:t>Llevar zapatos cómodos.</a:t>
            </a:r>
            <a:endParaRPr lang="es-ES" altLang="es-HN" sz="2200" dirty="0">
              <a:latin typeface="Bookman Old Style" panose="02050604050505020204" pitchFamily="18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010782" y="3731645"/>
            <a:ext cx="6715349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s-MX" altLang="es-HN" sz="2200" dirty="0">
                <a:latin typeface="Bookman Old Style" panose="02050604050505020204" pitchFamily="18" charset="0"/>
              </a:rPr>
              <a:t>Evitar pulseras y otros objetos que hagan ruido o sean demasiado llamativos.</a:t>
            </a:r>
          </a:p>
          <a:p>
            <a:pPr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v"/>
            </a:pPr>
            <a:endParaRPr lang="es-ES" altLang="es-HN" sz="2200" dirty="0">
              <a:latin typeface="Bookman Old Style" panose="02050604050505020204" pitchFamily="18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010783" y="2871275"/>
            <a:ext cx="6715348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s-MX" altLang="es-HN" sz="2200" dirty="0">
                <a:latin typeface="Bookman Old Style" panose="02050604050505020204" pitchFamily="18" charset="0"/>
              </a:rPr>
              <a:t>Utilizar ropa de colores discretos evitando, en lo posible, escotes profundos.</a:t>
            </a:r>
            <a:endParaRPr lang="es-ES" altLang="es-HN" sz="2200" dirty="0">
              <a:latin typeface="Bookman Old Style" panose="02050604050505020204" pitchFamily="18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010783" y="2347346"/>
            <a:ext cx="79168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s-MX" altLang="es-HN" sz="2200" dirty="0">
                <a:latin typeface="Bookman Old Style" panose="02050604050505020204" pitchFamily="18" charset="0"/>
              </a:rPr>
              <a:t>Utilizar un maquillaje discreto.</a:t>
            </a:r>
            <a:endParaRPr lang="es-ES" altLang="es-HN" sz="2200" dirty="0">
              <a:latin typeface="Bookman Old Style" panose="02050604050505020204" pitchFamily="18" charset="0"/>
            </a:endParaRPr>
          </a:p>
        </p:txBody>
      </p:sp>
      <p:pic>
        <p:nvPicPr>
          <p:cNvPr id="13" name="Marcador de conteni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222" y="2039370"/>
            <a:ext cx="4105275" cy="3384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656085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1443831" y="2126797"/>
            <a:ext cx="8110538" cy="116360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  <a:defRPr/>
            </a:pPr>
            <a:r>
              <a:rPr lang="es-MX" altLang="es-HN" sz="2400" dirty="0">
                <a:latin typeface="Bookman Old Style" panose="02050604050505020204" pitchFamily="18" charset="0"/>
              </a:rPr>
              <a:t>Pantalón de vestir (de tela) color sobrio</a:t>
            </a:r>
            <a:r>
              <a:rPr lang="es-MX" altLang="es-HN" sz="2400" dirty="0" smtClean="0">
                <a:latin typeface="Bookman Old Style" panose="02050604050505020204" pitchFamily="18" charset="0"/>
              </a:rPr>
              <a:t>.</a:t>
            </a:r>
          </a:p>
          <a:p>
            <a:pPr marL="0" indent="0">
              <a:buNone/>
              <a:defRPr/>
            </a:pPr>
            <a:r>
              <a:rPr lang="es-MX" altLang="es-HN" sz="2400" dirty="0" smtClean="0">
                <a:latin typeface="Bookman Old Style" panose="020506040505050202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s-MX" altLang="es-HN" sz="2400" dirty="0" smtClean="0">
                <a:latin typeface="Bookman Old Style" panose="02050604050505020204" pitchFamily="18" charset="0"/>
              </a:rPr>
              <a:t>Evitar el uso de jean.</a:t>
            </a:r>
            <a:endParaRPr lang="es-ES" altLang="es-HN" sz="2400" dirty="0">
              <a:latin typeface="Bookman Old Style" panose="02050604050505020204" pitchFamily="18" charset="0"/>
            </a:endParaRPr>
          </a:p>
        </p:txBody>
      </p:sp>
      <p:sp>
        <p:nvSpPr>
          <p:cNvPr id="9" name="Rectangle 5"/>
          <p:cNvSpPr>
            <a:spLocks noGrp="1"/>
          </p:cNvSpPr>
          <p:nvPr>
            <p:ph sz="half" idx="2"/>
          </p:nvPr>
        </p:nvSpPr>
        <p:spPr>
          <a:xfrm>
            <a:off x="1555751" y="4028736"/>
            <a:ext cx="7054850" cy="617537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  <a:defRPr/>
            </a:pPr>
            <a:r>
              <a:rPr lang="es-MX" altLang="es-HN" sz="2400" dirty="0">
                <a:latin typeface="Bookman Old Style" panose="02050604050505020204" pitchFamily="18" charset="0"/>
              </a:rPr>
              <a:t>Cabello corto y bien peinado, preferiblemente afeitado.</a:t>
            </a:r>
          </a:p>
        </p:txBody>
      </p:sp>
      <p:sp>
        <p:nvSpPr>
          <p:cNvPr id="10" name="Rectangle 5"/>
          <p:cNvSpPr>
            <a:spLocks noGrp="1"/>
          </p:cNvSpPr>
          <p:nvPr>
            <p:ph sz="half" idx="4294967295"/>
          </p:nvPr>
        </p:nvSpPr>
        <p:spPr bwMode="auto">
          <a:xfrm>
            <a:off x="1555750" y="3442367"/>
            <a:ext cx="7854950" cy="558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s-MX" altLang="es-HN" sz="2400" dirty="0">
                <a:latin typeface="Bookman Old Style" panose="02050604050505020204" pitchFamily="18" charset="0"/>
              </a:rPr>
              <a:t>Zapatos formales y bien lustrados.</a:t>
            </a:r>
            <a:endParaRPr lang="es-ES" altLang="es-HN" sz="2400" dirty="0">
              <a:latin typeface="Bookman Old Style" panose="02050604050505020204" pitchFamily="18" charset="0"/>
            </a:endParaRPr>
          </a:p>
        </p:txBody>
      </p:sp>
      <p:sp>
        <p:nvSpPr>
          <p:cNvPr id="11" name="Rectangle 5"/>
          <p:cNvSpPr>
            <a:spLocks noGrp="1"/>
          </p:cNvSpPr>
          <p:nvPr>
            <p:ph sz="half" idx="4294967295"/>
          </p:nvPr>
        </p:nvSpPr>
        <p:spPr bwMode="auto">
          <a:xfrm>
            <a:off x="1587500" y="4813976"/>
            <a:ext cx="7823200" cy="5540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s-MX" altLang="es-HN" sz="2400" dirty="0">
                <a:latin typeface="Bookman Old Style" panose="02050604050505020204" pitchFamily="18" charset="0"/>
              </a:rPr>
              <a:t>No utilizar gorra.</a:t>
            </a:r>
            <a:endParaRPr lang="es-ES" altLang="es-HN" sz="2400" dirty="0">
              <a:latin typeface="Bookman Old Style" panose="02050604050505020204" pitchFamily="18" charset="0"/>
            </a:endParaRPr>
          </a:p>
        </p:txBody>
      </p:sp>
      <p:sp>
        <p:nvSpPr>
          <p:cNvPr id="6" name="Rectangle 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451077" y="1088428"/>
            <a:ext cx="835183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s-MX" altLang="es-HN" sz="3600" dirty="0">
                <a:solidFill>
                  <a:srgbClr val="D6A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 Relación a la Imagen, para los Hombres:</a:t>
            </a:r>
            <a:endParaRPr lang="es-ES" altLang="es-HN" sz="3600" dirty="0">
              <a:solidFill>
                <a:srgbClr val="D6A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4" descr="Resultado de imagen para vestuario formal homb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1" y="2126797"/>
            <a:ext cx="3114779" cy="36294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261512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with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with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uiExpand="1" build="p"/>
      <p:bldP spid="9" grpId="0" build="p"/>
      <p:bldP spid="10" grpId="0" build="p"/>
      <p:bldP spid="11" grpId="0" build="p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37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89337" y="653418"/>
            <a:ext cx="7019925" cy="86360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es-ES" altLang="es-HN" sz="5400" dirty="0">
                <a:solidFill>
                  <a:srgbClr val="D6A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altLang="es-HN" sz="3200" dirty="0">
                <a:solidFill>
                  <a:srgbClr val="D6A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Estructura de la entrevista</a:t>
            </a:r>
            <a:endParaRPr lang="es-ES" altLang="es-HN" sz="6600" dirty="0">
              <a:solidFill>
                <a:srgbClr val="D6A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6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>
          <a:xfrm>
            <a:off x="-261259" y="1285479"/>
            <a:ext cx="5050973" cy="45967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auto">
              <a:buFont typeface="Arial" panose="020B0604020202020204" pitchFamily="34" charset="0"/>
              <a:buNone/>
              <a:defRPr/>
            </a:pPr>
            <a:r>
              <a:rPr lang="es-MX" altLang="es-HN" sz="2400" dirty="0">
                <a:solidFill>
                  <a:srgbClr val="F267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Presentación o saludo: </a:t>
            </a:r>
            <a:endParaRPr lang="es-ES" altLang="es-HN" sz="2400" dirty="0">
              <a:solidFill>
                <a:srgbClr val="F267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968828" y="1940857"/>
            <a:ext cx="6702065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s-MX" altLang="es-HN" sz="2200" dirty="0">
                <a:latin typeface="Bookman Old Style" panose="02050604050505020204" pitchFamily="18" charset="0"/>
              </a:rPr>
              <a:t>Es el primer contacto entre entrevistador y candidato.</a:t>
            </a:r>
            <a:endParaRPr lang="es-ES" altLang="es-HN" sz="2200" dirty="0">
              <a:latin typeface="Algerian" panose="04020705040A02060702" pitchFamily="82" charset="0"/>
            </a:endParaRP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968828" y="3686223"/>
            <a:ext cx="6702065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s-MX" altLang="es-HN" sz="2200" dirty="0">
                <a:latin typeface="Bookman Old Style" panose="02050604050505020204" pitchFamily="18" charset="0"/>
              </a:rPr>
              <a:t>Hay que esperar que el entrevistador se dirija a nosotros, no se debe precipitar. </a:t>
            </a:r>
            <a:endParaRPr lang="es-ES" altLang="es-HN" sz="2200" dirty="0">
              <a:latin typeface="Algerian" panose="04020705040A02060702" pitchFamily="82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968828" y="4680227"/>
            <a:ext cx="837088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s-MX" altLang="es-HN" sz="2200" dirty="0">
                <a:latin typeface="Bookman Old Style" panose="02050604050505020204" pitchFamily="18" charset="0"/>
              </a:rPr>
              <a:t>Debe tratar al entrevistador de “usted”, mientras no pida lo contrario.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v"/>
            </a:pPr>
            <a:endParaRPr lang="es-ES" altLang="es-HN" sz="2200" dirty="0">
              <a:latin typeface="Algerian" panose="04020705040A02060702" pitchFamily="82" charset="0"/>
            </a:endParaRPr>
          </a:p>
        </p:txBody>
      </p:sp>
      <p:sp>
        <p:nvSpPr>
          <p:cNvPr id="11" name="Rectangle 6"/>
          <p:cNvSpPr txBox="1">
            <a:spLocks noChangeArrowheads="1"/>
          </p:cNvSpPr>
          <p:nvPr/>
        </p:nvSpPr>
        <p:spPr bwMode="auto">
          <a:xfrm>
            <a:off x="968828" y="2810557"/>
            <a:ext cx="6702065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s-MX" altLang="es-HN" sz="2200" dirty="0">
                <a:latin typeface="Bookman Old Style" panose="02050604050505020204" pitchFamily="18" charset="0"/>
              </a:rPr>
              <a:t>En el saludo hay que estrechar la mano con firmeza, mirando a los ojos.</a:t>
            </a:r>
            <a:endParaRPr lang="es-ES" altLang="es-HN" sz="2200" dirty="0">
              <a:latin typeface="Algerian" panose="04020705040A02060702" pitchFamily="82" charset="0"/>
            </a:endParaRPr>
          </a:p>
        </p:txBody>
      </p:sp>
      <p:pic>
        <p:nvPicPr>
          <p:cNvPr id="2050" name="Picture 2" descr="Resultado de imagen para saludo en la entrevist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4"/>
          <a:stretch/>
        </p:blipFill>
        <p:spPr bwMode="auto">
          <a:xfrm>
            <a:off x="8301197" y="2096432"/>
            <a:ext cx="3527785" cy="22687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1124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withGroup">
                            <p:stCondLst>
                              <p:cond delay="7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/>
      <p:bldP spid="4" grpId="0"/>
      <p:bldP spid="6" grpId="0"/>
      <p:bldP spid="7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737179" y="1074458"/>
            <a:ext cx="83756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 eaLnBrk="1" hangingPunct="1">
              <a:buFont typeface="Arial" panose="020B0604020202020204" pitchFamily="34" charset="0"/>
              <a:buNone/>
              <a:defRPr/>
            </a:pPr>
            <a:r>
              <a:rPr lang="es-MX" altLang="es-HN" sz="3200" dirty="0">
                <a:solidFill>
                  <a:srgbClr val="F267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  <a:cs typeface="Times New Roman" panose="02020603050405020304" pitchFamily="18" charset="0"/>
              </a:rPr>
              <a:t>Charla informal o introductoria: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98374" y="1864977"/>
            <a:ext cx="11123044" cy="769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s-MX" altLang="es-HN" sz="2200" dirty="0">
                <a:solidFill>
                  <a:srgbClr val="404040"/>
                </a:solidFill>
                <a:latin typeface="Bookman Old Style" panose="02050604050505020204" pitchFamily="18" charset="0"/>
              </a:rPr>
              <a:t>Lo normal es que el entrevistador comience a hablar sobre temas de poca importancia, como el clima o el tráfico.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98374" y="3712034"/>
            <a:ext cx="11123044" cy="802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s-MX" altLang="es-HN" sz="2200" dirty="0">
                <a:solidFill>
                  <a:srgbClr val="404040"/>
                </a:solidFill>
                <a:latin typeface="Bookman Old Style" panose="02050604050505020204" pitchFamily="18" charset="0"/>
              </a:rPr>
              <a:t>En este momento el entrevistador se presenta; dice su nombre, cargo en la empresa y otros datos.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647270" y="2842991"/>
            <a:ext cx="7465559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None/>
            </a:pPr>
            <a:r>
              <a:rPr lang="es-MX" altLang="es-HN" sz="2000" i="1" dirty="0">
                <a:solidFill>
                  <a:srgbClr val="953735"/>
                </a:solidFill>
                <a:latin typeface="Bookman Old Style" panose="02050604050505020204" pitchFamily="18" charset="0"/>
              </a:rPr>
              <a:t>Su objetivo es relajar el ambiente y establecer una relación de confianza.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98374" y="4723611"/>
            <a:ext cx="10995251" cy="80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s-MX" altLang="es-HN" sz="2200" dirty="0">
                <a:solidFill>
                  <a:srgbClr val="404040"/>
                </a:solidFill>
                <a:latin typeface="Bookman Old Style" panose="02050604050505020204" pitchFamily="18" charset="0"/>
              </a:rPr>
              <a:t>Además puede explicar en qué va a consistir la entrevista, el proceso de selección e incluso el puesto de trabajo.</a:t>
            </a:r>
          </a:p>
        </p:txBody>
      </p:sp>
    </p:spTree>
    <p:extLst>
      <p:ext uri="{BB962C8B-B14F-4D97-AF65-F5344CB8AC3E}">
        <p14:creationId xmlns:p14="http://schemas.microsoft.com/office/powerpoint/2010/main" val="3285702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690</Words>
  <Application>Microsoft Office PowerPoint</Application>
  <PresentationFormat>Panorámica</PresentationFormat>
  <Paragraphs>79</Paragraphs>
  <Slides>15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31" baseType="lpstr">
      <vt:lpstr>Algerian</vt:lpstr>
      <vt:lpstr>Arial</vt:lpstr>
      <vt:lpstr>Bookman Old Style</vt:lpstr>
      <vt:lpstr>Calibri</vt:lpstr>
      <vt:lpstr>Calibri Light</vt:lpstr>
      <vt:lpstr>Calisto MT</vt:lpstr>
      <vt:lpstr>Cambria</vt:lpstr>
      <vt:lpstr>Kristen ITC</vt:lpstr>
      <vt:lpstr>Palatino Linotype</vt:lpstr>
      <vt:lpstr>Tahoma</vt:lpstr>
      <vt:lpstr>Tekton Pro Ext</vt:lpstr>
      <vt:lpstr>Times New Roman</vt:lpstr>
      <vt:lpstr>Trebuchet MS</vt:lpstr>
      <vt:lpstr>Wingdings</vt:lpstr>
      <vt:lpstr>Wingdings 3</vt:lpstr>
      <vt:lpstr>Tema de Office</vt:lpstr>
      <vt:lpstr>Presentación de PowerPoint</vt:lpstr>
      <vt:lpstr>Presentación de PowerPoint</vt:lpstr>
      <vt:lpstr>Presentación de PowerPoint</vt:lpstr>
      <vt:lpstr>Preparación para la Entrevista</vt:lpstr>
      <vt:lpstr>Presentación de PowerPoint</vt:lpstr>
      <vt:lpstr>Presentación de PowerPoint</vt:lpstr>
      <vt:lpstr>Presentación de PowerPoint</vt:lpstr>
      <vt:lpstr> Estructura de la entrevista</vt:lpstr>
      <vt:lpstr>Presentación de PowerPoint</vt:lpstr>
      <vt:lpstr>Presentación de PowerPoint</vt:lpstr>
      <vt:lpstr>Ejemplo de Preguntas que Suelen Hacerse en una Entrevista:</vt:lpstr>
      <vt:lpstr>Presentación de PowerPoint</vt:lpstr>
      <vt:lpstr>Presentación de PowerPoint</vt:lpstr>
      <vt:lpstr>Presentación de PowerPoint</vt:lpstr>
      <vt:lpstr>Servicio Nacional de Empleo de Honduras – Regional Tegucigalpa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Antonio Cerrato</dc:creator>
  <cp:lastModifiedBy>lizethavila1@gmail.com</cp:lastModifiedBy>
  <cp:revision>26</cp:revision>
  <dcterms:created xsi:type="dcterms:W3CDTF">2018-05-30T20:59:49Z</dcterms:created>
  <dcterms:modified xsi:type="dcterms:W3CDTF">2018-07-31T17:18:38Z</dcterms:modified>
</cp:coreProperties>
</file>