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</p:sldIdLst>
  <p:sldSz cx="12192000" cy="6858000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4F10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352DD-1C32-4C4F-A361-FC3A8BB5D68A}" type="datetimeFigureOut">
              <a:rPr lang="es-HN" smtClean="0"/>
              <a:t>30/07/2018</a:t>
            </a:fld>
            <a:endParaRPr lang="es-HN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HN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603F3-25D5-4A31-8858-C74047E373DC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491549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HN" altLang="es-HN" smtClean="0"/>
          </a:p>
        </p:txBody>
      </p:sp>
      <p:sp>
        <p:nvSpPr>
          <p:cNvPr id="4813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3A7A1F-EEA2-4B32-999A-36B59B10F5D1}" type="slidenum">
              <a:rPr lang="es-HN" altLang="es-H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HN" altLang="es-HN" smtClean="0"/>
          </a:p>
        </p:txBody>
      </p:sp>
    </p:spTree>
    <p:extLst>
      <p:ext uri="{BB962C8B-B14F-4D97-AF65-F5344CB8AC3E}">
        <p14:creationId xmlns:p14="http://schemas.microsoft.com/office/powerpoint/2010/main" val="654400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6697-4447-4CC8-99B1-B9A67AEB03B2}" type="datetimeFigureOut">
              <a:rPr lang="es-HN" smtClean="0"/>
              <a:t>30/07/2018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D939-29D4-4D7D-8E06-47D7407B3D1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35137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6697-4447-4CC8-99B1-B9A67AEB03B2}" type="datetimeFigureOut">
              <a:rPr lang="es-HN" smtClean="0"/>
              <a:t>30/07/2018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D939-29D4-4D7D-8E06-47D7407B3D1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78956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6697-4447-4CC8-99B1-B9A67AEB03B2}" type="datetimeFigureOut">
              <a:rPr lang="es-HN" smtClean="0"/>
              <a:t>30/07/2018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D939-29D4-4D7D-8E06-47D7407B3D1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1175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6697-4447-4CC8-99B1-B9A67AEB03B2}" type="datetimeFigureOut">
              <a:rPr lang="es-HN" smtClean="0"/>
              <a:t>30/07/2018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D939-29D4-4D7D-8E06-47D7407B3D1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07383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6697-4447-4CC8-99B1-B9A67AEB03B2}" type="datetimeFigureOut">
              <a:rPr lang="es-HN" smtClean="0"/>
              <a:t>30/07/2018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D939-29D4-4D7D-8E06-47D7407B3D1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31126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6697-4447-4CC8-99B1-B9A67AEB03B2}" type="datetimeFigureOut">
              <a:rPr lang="es-HN" smtClean="0"/>
              <a:t>30/07/2018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D939-29D4-4D7D-8E06-47D7407B3D1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60457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6697-4447-4CC8-99B1-B9A67AEB03B2}" type="datetimeFigureOut">
              <a:rPr lang="es-HN" smtClean="0"/>
              <a:t>30/07/2018</a:t>
            </a:fld>
            <a:endParaRPr lang="es-HN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D939-29D4-4D7D-8E06-47D7407B3D1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35055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6697-4447-4CC8-99B1-B9A67AEB03B2}" type="datetimeFigureOut">
              <a:rPr lang="es-HN" smtClean="0"/>
              <a:t>30/07/2018</a:t>
            </a:fld>
            <a:endParaRPr lang="es-HN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D939-29D4-4D7D-8E06-47D7407B3D1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64150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6697-4447-4CC8-99B1-B9A67AEB03B2}" type="datetimeFigureOut">
              <a:rPr lang="es-HN" smtClean="0"/>
              <a:t>30/07/2018</a:t>
            </a:fld>
            <a:endParaRPr lang="es-HN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D939-29D4-4D7D-8E06-47D7407B3D1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032739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6697-4447-4CC8-99B1-B9A67AEB03B2}" type="datetimeFigureOut">
              <a:rPr lang="es-HN" smtClean="0"/>
              <a:t>30/07/2018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D939-29D4-4D7D-8E06-47D7407B3D1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6650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6697-4447-4CC8-99B1-B9A67AEB03B2}" type="datetimeFigureOut">
              <a:rPr lang="es-HN" smtClean="0"/>
              <a:t>30/07/2018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D939-29D4-4D7D-8E06-47D7407B3D1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62600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C6697-4447-4CC8-99B1-B9A67AEB03B2}" type="datetimeFigureOut">
              <a:rPr lang="es-HN" smtClean="0"/>
              <a:t>30/07/2018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AD939-29D4-4D7D-8E06-47D7407B3D1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33901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empleate.gob.hn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hn.acciontrabajo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tecoloco.com.h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honduempleos.blogspot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hyperlink" Target="http://www.youtube.com/" TargetMode="External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hyperlink" Target="http://www.facebook.com/" TargetMode="External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eurolabortegucigalpa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2.png"/><Relationship Id="rId4" Type="http://schemas.openxmlformats.org/officeDocument/2006/relationships/hyperlink" Target="mailto:senaeh@trabajo.gob.h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64"/>
            <a:ext cx="12192000" cy="684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46432"/>
              </p:ext>
            </p:extLst>
          </p:nvPr>
        </p:nvGraphicFramePr>
        <p:xfrm>
          <a:off x="1066575" y="1126218"/>
          <a:ext cx="9688286" cy="4028620"/>
        </p:xfrm>
        <a:graphic>
          <a:graphicData uri="http://schemas.openxmlformats.org/drawingml/2006/table">
            <a:tbl>
              <a:tblPr/>
              <a:tblGrid>
                <a:gridCol w="5233885"/>
                <a:gridCol w="367493"/>
                <a:gridCol w="4086908"/>
              </a:tblGrid>
              <a:tr h="276155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4000" dirty="0" smtClean="0">
                          <a:latin typeface="Cambria"/>
                          <a:ea typeface="Times New Roman"/>
                          <a:cs typeface="Times New Roman"/>
                        </a:rPr>
                        <a:t>SECRETARÍA</a:t>
                      </a:r>
                      <a:r>
                        <a:rPr lang="es-ES" sz="4000" baseline="0" dirty="0" smtClean="0">
                          <a:latin typeface="Cambria"/>
                          <a:ea typeface="Times New Roman"/>
                          <a:cs typeface="Times New Roman"/>
                        </a:rPr>
                        <a:t> DE TRABAJO Y SEGURIDAD SOCIAL</a:t>
                      </a:r>
                      <a:endParaRPr lang="es-H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3784" marR="133784" marT="133772" marB="133772" anchor="ctr">
                    <a:lnL>
                      <a:noFill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mbria"/>
                          <a:ea typeface="Times New Roman"/>
                          <a:cs typeface="Times New Roman"/>
                        </a:rPr>
                        <a:t>      </a:t>
                      </a:r>
                      <a:endParaRPr lang="es-HN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ES" sz="4700" b="1" dirty="0" smtClean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4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133784" marR="133784" marT="133772" marB="133772" anchor="ctr">
                    <a:lnL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</a:tr>
              <a:tr h="1267065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endParaRPr lang="es-HN" sz="2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HN" sz="2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HN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3784" marR="133784" marT="133772" marB="133772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endParaRPr lang="es-HN" sz="1100" dirty="0">
                        <a:latin typeface="Calisto MT" pitchFamily="18" charset="0"/>
                        <a:ea typeface="Times New Roman"/>
                        <a:cs typeface="Times New Roman"/>
                      </a:endParaRPr>
                    </a:p>
                  </a:txBody>
                  <a:tcPr marL="133784" marR="133784" marT="133772" marB="133772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369962" y="1453470"/>
            <a:ext cx="431686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3400" dirty="0">
                <a:solidFill>
                  <a:srgbClr val="002060"/>
                </a:solidFill>
                <a:latin typeface="Palatino Linotype" panose="02040502050505030304" pitchFamily="18" charset="0"/>
              </a:rPr>
              <a:t>Taller </a:t>
            </a:r>
            <a:r>
              <a:rPr lang="es-MX" sz="34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de Técnicas de Búsqueda de Empleo </a:t>
            </a:r>
            <a:endParaRPr lang="es-ES" sz="3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7" name="Imagen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186" y="4403271"/>
            <a:ext cx="37496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60" y="4403271"/>
            <a:ext cx="372745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92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64"/>
            <a:ext cx="12192000" cy="684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2 Marcador de contenido"/>
          <p:cNvSpPr>
            <a:spLocks noGrp="1"/>
          </p:cNvSpPr>
          <p:nvPr>
            <p:ph idx="1"/>
          </p:nvPr>
        </p:nvSpPr>
        <p:spPr>
          <a:xfrm>
            <a:off x="421255" y="2029288"/>
            <a:ext cx="11408228" cy="858837"/>
          </a:xfrm>
        </p:spPr>
        <p:txBody>
          <a:bodyPr/>
          <a:lstStyle/>
          <a:p>
            <a:pPr marL="0" indent="0" algn="just">
              <a:buNone/>
            </a:pPr>
            <a:r>
              <a:rPr lang="es-HN" altLang="es-HN" sz="2200" dirty="0">
                <a:latin typeface="Bookman Old Style" panose="02050604050505020204" pitchFamily="18" charset="0"/>
              </a:rPr>
              <a:t>Si sabe de una posible oferta de empleo se puede poner en contacto con la empresa que la ofrece. </a:t>
            </a:r>
          </a:p>
        </p:txBody>
      </p:sp>
      <p:sp>
        <p:nvSpPr>
          <p:cNvPr id="3" name="2 Marcador de contenido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2955301" y="891964"/>
            <a:ext cx="634013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s-HN" altLang="es-HN" sz="3200" dirty="0">
                <a:solidFill>
                  <a:srgbClr val="D6A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Auto-candidatura o Presentación Espontánea</a:t>
            </a:r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6" y="3433082"/>
            <a:ext cx="5670050" cy="23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contenido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421255" y="2945949"/>
            <a:ext cx="11408228" cy="111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es-HN" altLang="es-HN" sz="2200" dirty="0">
                <a:solidFill>
                  <a:schemeClr val="tx1"/>
                </a:solidFill>
                <a:latin typeface="Bookman Old Style" panose="02050604050505020204" pitchFamily="18" charset="0"/>
              </a:rPr>
              <a:t>Ofrecer los servicios, conocimientos y experiencia a las empresas, solicitando una entrevista de trabajo sin que exista ninguna oferta concreta, esto se conoce como auto-candidatura.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s-HN" altLang="es-HN" sz="2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15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2 Marcador de contenido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410691" y="3632810"/>
            <a:ext cx="8488878" cy="1066781"/>
          </a:xfrm>
        </p:spPr>
        <p:txBody>
          <a:bodyPr rtlCol="0">
            <a:normAutofit/>
          </a:bodyPr>
          <a:lstStyle/>
          <a:p>
            <a:pPr marL="0" indent="0" algn="just">
              <a:buNone/>
              <a:defRPr/>
            </a:pPr>
            <a:r>
              <a:rPr lang="es-HN" altLang="es-HN" sz="2200" dirty="0">
                <a:latin typeface="Bookman Old Style" panose="02050604050505020204" pitchFamily="18" charset="0"/>
              </a:rPr>
              <a:t>Generalmente son: el internet, la televisión, la radio, anuncios escritos como volantes, también utilizan los diarios o periódicos de información general, etc</a:t>
            </a:r>
            <a:r>
              <a:rPr lang="es-HN" altLang="es-HN" sz="2200" dirty="0" smtClean="0">
                <a:latin typeface="Bookman Old Style" panose="02050604050505020204" pitchFamily="18" charset="0"/>
              </a:rPr>
              <a:t>.</a:t>
            </a:r>
            <a:endParaRPr lang="es-HN" altLang="es-HN" sz="2200" dirty="0">
              <a:latin typeface="Bookman Old Style" panose="02050604050505020204" pitchFamily="18" charset="0"/>
            </a:endParaRPr>
          </a:p>
        </p:txBody>
      </p:sp>
      <p:sp>
        <p:nvSpPr>
          <p:cNvPr id="3" name="2 Marcador de contenido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2928144" y="1322204"/>
            <a:ext cx="63357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s-HN" altLang="es-HN" sz="3200" dirty="0" smtClean="0">
                <a:solidFill>
                  <a:srgbClr val="D6A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s-HN" altLang="es-HN" sz="3200" dirty="0">
                <a:solidFill>
                  <a:srgbClr val="D6A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Medios de Comunicación</a:t>
            </a:r>
          </a:p>
        </p:txBody>
      </p:sp>
      <p:pic>
        <p:nvPicPr>
          <p:cNvPr id="4098" name="Picture 2" descr="Resultado de imagen para autocandidat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3381" y="3507397"/>
            <a:ext cx="4813741" cy="238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1066800" y="1735931"/>
            <a:ext cx="10058400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None/>
            </a:pPr>
            <a:endParaRPr lang="es-HN" altLang="es-HN" sz="2200" dirty="0">
              <a:latin typeface="Bookman Old Style" panose="02050604050505020204" pitchFamily="18" charset="0"/>
            </a:endParaRPr>
          </a:p>
          <a:p>
            <a:pPr algn="just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None/>
            </a:pPr>
            <a:r>
              <a:rPr lang="es-HN" altLang="es-HN" sz="2200" dirty="0">
                <a:latin typeface="Bookman Old Style" panose="02050604050505020204" pitchFamily="18" charset="0"/>
              </a:rPr>
              <a:t>Las empresas que quieren acceder a un mayor número de candidatos, acostumbran a usar cada vez más los medios de comunicación, para dar a conocer sus ofertas de empleo. </a:t>
            </a:r>
          </a:p>
        </p:txBody>
      </p:sp>
      <p:pic>
        <p:nvPicPr>
          <p:cNvPr id="4100" name="Picture 4" descr="Resultado de imagen para tv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7" t="7801" r="5128" b="12900"/>
          <a:stretch/>
        </p:blipFill>
        <p:spPr bwMode="auto">
          <a:xfrm>
            <a:off x="9654145" y="4482898"/>
            <a:ext cx="2122714" cy="182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n para radi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72" y="692698"/>
            <a:ext cx="1676601" cy="16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59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48"/>
            <a:ext cx="12192000" cy="684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16688" y="1079526"/>
            <a:ext cx="408607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s-HN" altLang="es-HN" sz="3200" dirty="0">
                <a:solidFill>
                  <a:srgbClr val="DA4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Prensa Escrita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278034" y="3178301"/>
            <a:ext cx="5817966" cy="4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None/>
            </a:pPr>
            <a:r>
              <a:rPr lang="es-HN" altLang="es-HN" sz="2200" dirty="0">
                <a:solidFill>
                  <a:srgbClr val="404040"/>
                </a:solidFill>
                <a:latin typeface="Bookman Old Style" panose="02050604050505020204" pitchFamily="18" charset="0"/>
              </a:rPr>
              <a:t>Algunos ejemplos de prensa especializada en ofertas de empleo son:</a:t>
            </a:r>
            <a:endParaRPr lang="es-HN" altLang="es-HN" sz="2200" dirty="0">
              <a:solidFill>
                <a:srgbClr val="6633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278034" y="1882900"/>
            <a:ext cx="6037706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None/>
            </a:pPr>
            <a:r>
              <a:rPr lang="es-HN" altLang="es-HN" sz="2200" dirty="0">
                <a:solidFill>
                  <a:srgbClr val="404040"/>
                </a:solidFill>
                <a:latin typeface="Bookman Old Style" panose="02050604050505020204" pitchFamily="18" charset="0"/>
              </a:rPr>
              <a:t>Los diarios o periódicos tienen ofertas de empleo sobre todo en el ámbito geográfico de influencia. </a:t>
            </a:r>
            <a:endParaRPr lang="es-HN" altLang="es-HN" sz="2200" dirty="0">
              <a:solidFill>
                <a:srgbClr val="6633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" r="2067" b="80878"/>
          <a:stretch/>
        </p:blipFill>
        <p:spPr bwMode="auto">
          <a:xfrm>
            <a:off x="7793666" y="1683233"/>
            <a:ext cx="4125432" cy="104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40"/>
          <a:stretch/>
        </p:blipFill>
        <p:spPr bwMode="auto">
          <a:xfrm>
            <a:off x="7329377" y="2922015"/>
            <a:ext cx="4073293" cy="101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63"/>
          <a:stretch/>
        </p:blipFill>
        <p:spPr bwMode="auto">
          <a:xfrm>
            <a:off x="6096000" y="4153683"/>
            <a:ext cx="4959113" cy="82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12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64"/>
            <a:ext cx="12192000" cy="684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Subtítulo"/>
          <p:cNvSpPr txBox="1">
            <a:spLocks/>
          </p:cNvSpPr>
          <p:nvPr/>
        </p:nvSpPr>
        <p:spPr bwMode="auto">
          <a:xfrm>
            <a:off x="1792547" y="5115188"/>
            <a:ext cx="8120063" cy="46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s-ES" altLang="es-HN" sz="2200" dirty="0">
                <a:solidFill>
                  <a:srgbClr val="404040"/>
                </a:solidFill>
                <a:latin typeface="Bookman Old Style" panose="02050604050505020204" pitchFamily="18" charset="0"/>
              </a:rPr>
              <a:t>Realizar </a:t>
            </a:r>
            <a:r>
              <a:rPr lang="es-ES" altLang="es-HN" sz="2200" dirty="0" smtClean="0">
                <a:solidFill>
                  <a:srgbClr val="404040"/>
                </a:solidFill>
                <a:latin typeface="Bookman Old Style" panose="02050604050505020204" pitchFamily="18" charset="0"/>
              </a:rPr>
              <a:t>búsquedas, compras </a:t>
            </a:r>
            <a:r>
              <a:rPr lang="es-ES" altLang="es-HN" sz="2200" dirty="0">
                <a:solidFill>
                  <a:srgbClr val="404040"/>
                </a:solidFill>
                <a:latin typeface="Bookman Old Style" panose="02050604050505020204" pitchFamily="18" charset="0"/>
              </a:rPr>
              <a:t>y estudios </a:t>
            </a:r>
            <a:r>
              <a:rPr lang="es-ES" altLang="es-HN" sz="2200" dirty="0" smtClean="0">
                <a:solidFill>
                  <a:srgbClr val="404040"/>
                </a:solidFill>
                <a:latin typeface="Bookman Old Style" panose="02050604050505020204" pitchFamily="18" charset="0"/>
              </a:rPr>
              <a:t>online</a:t>
            </a:r>
            <a:r>
              <a:rPr lang="es-ES" altLang="es-HN" sz="2200" dirty="0">
                <a:solidFill>
                  <a:srgbClr val="404040"/>
                </a:solidFill>
                <a:latin typeface="Bookman Old Style" panose="02050604050505020204" pitchFamily="18" charset="0"/>
              </a:rPr>
              <a:t>.</a:t>
            </a:r>
            <a:r>
              <a:rPr lang="es-HN" altLang="es-HN" sz="2200" dirty="0">
                <a:solidFill>
                  <a:srgbClr val="404040"/>
                </a:solidFill>
                <a:latin typeface="Bookman Old Style" panose="02050604050505020204" pitchFamily="18" charset="0"/>
              </a:rPr>
              <a:t>                 </a:t>
            </a:r>
          </a:p>
        </p:txBody>
      </p:sp>
      <p:sp>
        <p:nvSpPr>
          <p:cNvPr id="6" name="2 Subtítulo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1956391" y="1095327"/>
            <a:ext cx="781492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s-ES" sz="3600" dirty="0">
                <a:solidFill>
                  <a:srgbClr val="D6A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Internet C</a:t>
            </a:r>
            <a:r>
              <a:rPr lang="es-ES" sz="3600" dirty="0" smtClean="0">
                <a:solidFill>
                  <a:srgbClr val="D6A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omo Herramienta </a:t>
            </a:r>
            <a:r>
              <a:rPr lang="es-ES" sz="3600" dirty="0">
                <a:solidFill>
                  <a:srgbClr val="D6A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3600" dirty="0" smtClean="0">
                <a:solidFill>
                  <a:srgbClr val="D6A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Búsqueda</a:t>
            </a:r>
            <a:endParaRPr lang="es-HN" sz="3600" dirty="0">
              <a:solidFill>
                <a:srgbClr val="D6A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 bwMode="auto">
          <a:xfrm>
            <a:off x="85061" y="2082800"/>
            <a:ext cx="8120063" cy="7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s-ES" altLang="es-HN" sz="2200" dirty="0">
                <a:solidFill>
                  <a:srgbClr val="404040"/>
                </a:solidFill>
                <a:latin typeface="Bookman Old Style" panose="02050604050505020204" pitchFamily="18" charset="0"/>
              </a:rPr>
              <a:t>Es posible conocer e interactuar con muchas personas de todas partes del mundo.</a:t>
            </a:r>
            <a:endParaRPr lang="es-HN" altLang="es-HN" sz="2200" dirty="0">
              <a:solidFill>
                <a:srgbClr val="40404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 bwMode="auto">
          <a:xfrm>
            <a:off x="500764" y="2958086"/>
            <a:ext cx="81359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s-ES" altLang="es-HN" sz="2200" dirty="0">
                <a:solidFill>
                  <a:srgbClr val="404040"/>
                </a:solidFill>
                <a:latin typeface="Bookman Old Style" panose="02050604050505020204" pitchFamily="18" charset="0"/>
              </a:rPr>
              <a:t>La búsqueda de información se vuelve mucho más sencilla, sin tener que ir forzadamente a las bibliotecas tradicionales.</a:t>
            </a:r>
            <a:endParaRPr lang="es-HN" altLang="es-HN" sz="2200" dirty="0">
              <a:solidFill>
                <a:srgbClr val="40404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 bwMode="auto">
          <a:xfrm>
            <a:off x="1064290" y="4178320"/>
            <a:ext cx="8135938" cy="74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s-ES" altLang="es-HN" sz="2200" dirty="0">
                <a:solidFill>
                  <a:srgbClr val="404040"/>
                </a:solidFill>
                <a:latin typeface="Bookman Old Style" panose="02050604050505020204" pitchFamily="18" charset="0"/>
              </a:rPr>
              <a:t>Es posible encontrar puntos de vista diferentes sobre alguna noticia.</a:t>
            </a:r>
            <a:endParaRPr lang="es-HN" altLang="es-HN" sz="2200" dirty="0">
              <a:solidFill>
                <a:srgbClr val="40404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5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Rectángulo">
            <a:extLst>
              <a:ext uri="{FF2B5EF4-FFF2-40B4-BE49-F238E27FC236}"/>
            </a:extLst>
          </p:cNvPr>
          <p:cNvSpPr/>
          <p:nvPr/>
        </p:nvSpPr>
        <p:spPr>
          <a:xfrm>
            <a:off x="2495550" y="160338"/>
            <a:ext cx="724058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000" dirty="0">
                <a:solidFill>
                  <a:srgbClr val="D6A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Portales de Empleo en Internet</a:t>
            </a:r>
            <a:endParaRPr lang="es-MX" sz="4000" dirty="0">
              <a:solidFill>
                <a:srgbClr val="D6A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4 Rectángulo"/>
          <p:cNvSpPr>
            <a:spLocks noChangeArrowheads="1"/>
          </p:cNvSpPr>
          <p:nvPr/>
        </p:nvSpPr>
        <p:spPr bwMode="auto">
          <a:xfrm>
            <a:off x="824213" y="1206450"/>
            <a:ext cx="10749516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HN" sz="2200" dirty="0">
                <a:latin typeface="Bookman Old Style" panose="02050604050505020204" pitchFamily="18" charset="0"/>
                <a:cs typeface="Arial" panose="020B0604020202020204" pitchFamily="34" charset="0"/>
              </a:rPr>
              <a:t>Hoy en día se han convertido en herramientas muy útiles en la búsqueda de empleo. </a:t>
            </a:r>
            <a:endParaRPr lang="es-MX" altLang="es-HN" sz="2200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4213554" y="1873239"/>
            <a:ext cx="63706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HN" sz="2200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www.empleate.gob.hn</a:t>
            </a:r>
            <a:endParaRPr lang="es-MX" altLang="es-HN" sz="2400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8567" r="7977" b="20430"/>
          <a:stretch/>
        </p:blipFill>
        <p:spPr bwMode="auto">
          <a:xfrm>
            <a:off x="2826679" y="2277381"/>
            <a:ext cx="9144389" cy="4187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recto de flecha 6"/>
          <p:cNvCxnSpPr/>
          <p:nvPr/>
        </p:nvCxnSpPr>
        <p:spPr>
          <a:xfrm>
            <a:off x="2177088" y="5285295"/>
            <a:ext cx="1394886" cy="818708"/>
          </a:xfrm>
          <a:prstGeom prst="straightConnector1">
            <a:avLst/>
          </a:prstGeom>
          <a:ln w="10160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4 Rectángulo"/>
          <p:cNvSpPr>
            <a:spLocks noChangeArrowheads="1"/>
          </p:cNvSpPr>
          <p:nvPr/>
        </p:nvSpPr>
        <p:spPr bwMode="auto">
          <a:xfrm>
            <a:off x="47852" y="4577409"/>
            <a:ext cx="28266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HN" sz="2000" i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Para ingresar damos clic a la llave blanca. </a:t>
            </a:r>
            <a:endParaRPr lang="es-MX" altLang="es-HN" sz="2000" i="1" dirty="0">
              <a:solidFill>
                <a:srgbClr val="C0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93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4" b="40588"/>
          <a:stretch/>
        </p:blipFill>
        <p:spPr bwMode="auto">
          <a:xfrm>
            <a:off x="1528763" y="237506"/>
            <a:ext cx="9144000" cy="2541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1" r="1231" b="15240"/>
          <a:stretch>
            <a:fillRect/>
          </a:stretch>
        </p:blipFill>
        <p:spPr bwMode="auto">
          <a:xfrm>
            <a:off x="1533525" y="2982914"/>
            <a:ext cx="9139238" cy="3875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4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" t="14497" r="4847" b="10906"/>
          <a:stretch/>
        </p:blipFill>
        <p:spPr bwMode="auto">
          <a:xfrm>
            <a:off x="3420094" y="178129"/>
            <a:ext cx="8502732" cy="4120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50" r="30877" b="44462"/>
          <a:stretch/>
        </p:blipFill>
        <p:spPr bwMode="auto">
          <a:xfrm>
            <a:off x="2635072" y="4548250"/>
            <a:ext cx="9330124" cy="2113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cto de flecha 4"/>
          <p:cNvCxnSpPr/>
          <p:nvPr/>
        </p:nvCxnSpPr>
        <p:spPr>
          <a:xfrm>
            <a:off x="1947553" y="5379522"/>
            <a:ext cx="2396317" cy="249383"/>
          </a:xfrm>
          <a:prstGeom prst="straightConnector1">
            <a:avLst/>
          </a:prstGeom>
          <a:ln w="10160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142504" y="4681824"/>
            <a:ext cx="249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 smtClean="0">
                <a:solidFill>
                  <a:srgbClr val="C00000"/>
                </a:solidFill>
              </a:rPr>
              <a:t>Para poder ingresar a las vacantes hace clic en la carpeta amarilla. </a:t>
            </a:r>
            <a:endParaRPr lang="es-H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56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0" r="1176" b="5179"/>
          <a:stretch>
            <a:fillRect/>
          </a:stretch>
        </p:blipFill>
        <p:spPr bwMode="auto">
          <a:xfrm>
            <a:off x="1698171" y="187470"/>
            <a:ext cx="10365769" cy="5224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cto de flecha 3"/>
          <p:cNvCxnSpPr/>
          <p:nvPr/>
        </p:nvCxnSpPr>
        <p:spPr>
          <a:xfrm flipV="1">
            <a:off x="1615044" y="5007987"/>
            <a:ext cx="900026" cy="905925"/>
          </a:xfrm>
          <a:prstGeom prst="straightConnector1">
            <a:avLst/>
          </a:prstGeom>
          <a:ln w="10160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1413163" y="5913912"/>
            <a:ext cx="6483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2400" dirty="0" smtClean="0"/>
              <a:t>Para poder ver mayor información de la vacante, le damos en el botón </a:t>
            </a:r>
            <a:r>
              <a:rPr lang="es-HN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</a:t>
            </a:r>
            <a:r>
              <a:rPr lang="es-HN" sz="2400" dirty="0" smtClean="0"/>
              <a:t> y nos abrirá otra ventana. </a:t>
            </a:r>
            <a:endParaRPr lang="es-HN" sz="2400" dirty="0"/>
          </a:p>
        </p:txBody>
      </p:sp>
    </p:spTree>
    <p:extLst>
      <p:ext uri="{BB962C8B-B14F-4D97-AF65-F5344CB8AC3E}">
        <p14:creationId xmlns:p14="http://schemas.microsoft.com/office/powerpoint/2010/main" val="36334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Rectángulo"/>
          <p:cNvSpPr>
            <a:spLocks noChangeArrowheads="1"/>
          </p:cNvSpPr>
          <p:nvPr/>
        </p:nvSpPr>
        <p:spPr bwMode="auto">
          <a:xfrm>
            <a:off x="2582864" y="620713"/>
            <a:ext cx="70246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HN" sz="2200" u="sng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http://hn.acciontrabajo.com</a:t>
            </a:r>
            <a:endParaRPr lang="es-MX" altLang="es-HN" sz="2200"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7" b="5206"/>
          <a:stretch/>
        </p:blipFill>
        <p:spPr bwMode="auto">
          <a:xfrm>
            <a:off x="1220697" y="1246909"/>
            <a:ext cx="9750605" cy="5153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41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Rectángulo"/>
          <p:cNvSpPr>
            <a:spLocks noChangeArrowheads="1"/>
          </p:cNvSpPr>
          <p:nvPr/>
        </p:nvSpPr>
        <p:spPr bwMode="auto">
          <a:xfrm>
            <a:off x="2424113" y="476250"/>
            <a:ext cx="7023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HN" sz="2200" u="sng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www.tecoloco.com.hn</a:t>
            </a:r>
            <a:endParaRPr lang="es-MX" altLang="es-HN" sz="2200">
              <a:cs typeface="Arial" panose="020B0604020202020204" pitchFamily="34" charset="0"/>
            </a:endParaRPr>
          </a:p>
        </p:txBody>
      </p:sp>
      <p:pic>
        <p:nvPicPr>
          <p:cNvPr id="62467" name="Imagen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8" b="5204"/>
          <a:stretch/>
        </p:blipFill>
        <p:spPr bwMode="auto">
          <a:xfrm>
            <a:off x="1524000" y="1024246"/>
            <a:ext cx="9144000" cy="5070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93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>
          <a:xfrm>
            <a:off x="2368550" y="1057161"/>
            <a:ext cx="7454900" cy="5032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es-HN" altLang="es-HN" sz="3600" dirty="0">
                <a:solidFill>
                  <a:srgbClr val="D6A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¿Dónde </a:t>
            </a:r>
            <a:r>
              <a:rPr lang="es-HN" altLang="es-HN" sz="3600" dirty="0" smtClean="0">
                <a:solidFill>
                  <a:srgbClr val="D6A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Encontrar </a:t>
            </a:r>
            <a:r>
              <a:rPr lang="es-HN" altLang="es-HN" sz="3600" dirty="0">
                <a:solidFill>
                  <a:srgbClr val="D6A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 Empleo?</a:t>
            </a:r>
            <a:endParaRPr lang="es-ES" altLang="es-HN" sz="3600" dirty="0">
              <a:solidFill>
                <a:srgbClr val="D6A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2 Marcador de contenido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3358356" y="1904318"/>
            <a:ext cx="5475288" cy="5762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s-HN" altLang="es-HN" sz="2800" dirty="0">
                <a:solidFill>
                  <a:srgbClr val="DA4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Bolsas de trabajo. </a:t>
            </a:r>
            <a:endParaRPr lang="es-ES" altLang="es-HN" sz="2800" dirty="0">
              <a:solidFill>
                <a:srgbClr val="DA4F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1508" name="2 Marcador de contenido"/>
          <p:cNvSpPr txBox="1">
            <a:spLocks/>
          </p:cNvSpPr>
          <p:nvPr/>
        </p:nvSpPr>
        <p:spPr bwMode="auto">
          <a:xfrm>
            <a:off x="742043" y="2626176"/>
            <a:ext cx="10896600" cy="109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None/>
            </a:pPr>
            <a:r>
              <a:rPr lang="es-HN" altLang="es-HN" sz="2200" dirty="0">
                <a:latin typeface="Bookman Old Style" panose="02050604050505020204" pitchFamily="18" charset="0"/>
              </a:rPr>
              <a:t>Son bases de datos, generalmente especializadas por sectores profesionales o profesiones, que se ofrecen a las empresas que tienen la necesidad de cubrir puestos de trabajo. </a:t>
            </a:r>
            <a:endParaRPr lang="es-ES" altLang="es-HN" sz="2200" dirty="0">
              <a:latin typeface="Bookman Old Style" panose="02050604050505020204" pitchFamily="18" charset="0"/>
            </a:endParaRPr>
          </a:p>
        </p:txBody>
      </p:sp>
      <p:pic>
        <p:nvPicPr>
          <p:cNvPr id="2150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149" y="3659416"/>
            <a:ext cx="45370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385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150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Rectángulo"/>
          <p:cNvSpPr>
            <a:spLocks noChangeArrowheads="1"/>
          </p:cNvSpPr>
          <p:nvPr/>
        </p:nvSpPr>
        <p:spPr bwMode="auto">
          <a:xfrm>
            <a:off x="2711450" y="476251"/>
            <a:ext cx="70246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HN" sz="2200" u="sng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http://honduempleos.blogspot.com/</a:t>
            </a:r>
            <a:endParaRPr lang="es-MX" altLang="es-HN" sz="2200"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2" b="6045"/>
          <a:stretch/>
        </p:blipFill>
        <p:spPr bwMode="auto">
          <a:xfrm>
            <a:off x="1524000" y="1436914"/>
            <a:ext cx="9144000" cy="4928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46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8" name="Imagen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2 Marcador de contenido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2892425" y="986280"/>
            <a:ext cx="64071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s-HN" altLang="es-HN" sz="4000" dirty="0">
                <a:solidFill>
                  <a:srgbClr val="DA4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Redes Sociales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1820862" y="1779144"/>
            <a:ext cx="8351838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None/>
            </a:pPr>
            <a:r>
              <a:rPr lang="es-HN" altLang="es-HN" sz="2200" dirty="0">
                <a:solidFill>
                  <a:srgbClr val="404040"/>
                </a:solidFill>
                <a:latin typeface="Bookman Old Style" panose="02050604050505020204" pitchFamily="18" charset="0"/>
              </a:rPr>
              <a:t>Son de uso diario y masivo, por lo que se han convertido en herramientas muy utilizadas en la búsqueda de empleo y publicación de vacantes.</a:t>
            </a:r>
            <a:endParaRPr lang="es-HN" altLang="es-HN" sz="2200" dirty="0">
              <a:solidFill>
                <a:srgbClr val="6633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80" y="3340100"/>
            <a:ext cx="1087437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481109"/>
            <a:ext cx="118268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359" y="4090661"/>
            <a:ext cx="130492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239" y="4155749"/>
            <a:ext cx="1230313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619" y="4508148"/>
            <a:ext cx="1141412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28" y="4541487"/>
            <a:ext cx="1074738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428" y="2736850"/>
            <a:ext cx="1384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23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783" y="2782094"/>
            <a:ext cx="11017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05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>
          <a:xfrm>
            <a:off x="480197" y="3668412"/>
            <a:ext cx="7369392" cy="1185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altLang="es-HN" sz="1800" b="1" dirty="0" smtClean="0">
                <a:latin typeface="Tekton Pro Ext" panose="020F0605020208020904" pitchFamily="34" charset="0"/>
              </a:rPr>
              <a:t>Servicio Nacional de Empleo de Honduras – Regional Tegucigalpa</a:t>
            </a:r>
            <a:endParaRPr lang="es-ES" altLang="es-HN" sz="1800" b="1" dirty="0">
              <a:latin typeface="Tekton Pro Ext" panose="020F06050202080209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53522" y="2599391"/>
            <a:ext cx="84978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HN" sz="4000" dirty="0" smtClean="0">
                <a:solidFill>
                  <a:srgbClr val="D6A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Gracias Por Su Atención</a:t>
            </a:r>
            <a:endParaRPr lang="es-ES" altLang="es-HN" sz="4000" dirty="0">
              <a:solidFill>
                <a:srgbClr val="D6A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847850" y="4767800"/>
            <a:ext cx="84963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HN" sz="2000" b="1" dirty="0" smtClean="0"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eurolabortegucigalpa@gmail.com</a:t>
            </a:r>
            <a:r>
              <a:rPr lang="es-MX" altLang="es-HN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MX" altLang="es-HN" sz="2000" b="1" dirty="0"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senaeh@trabajo.gob.hn</a:t>
            </a:r>
            <a:endParaRPr lang="es-ES" altLang="es-HN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387600" y="5404388"/>
            <a:ext cx="7416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HN" sz="2400" b="1" dirty="0">
                <a:latin typeface="Tekton Pro Ext" pitchFamily="34" charset="0"/>
              </a:rPr>
              <a:t>Tel. 2232 1500</a:t>
            </a:r>
            <a:endParaRPr lang="en-US" altLang="es-HN" sz="2400" b="1" dirty="0">
              <a:latin typeface="Tekton Pro Ext" pitchFamily="34" charset="0"/>
            </a:endParaRPr>
          </a:p>
        </p:txBody>
      </p:sp>
      <p:pic>
        <p:nvPicPr>
          <p:cNvPr id="9" name="Imagen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76" y="1019406"/>
            <a:ext cx="37496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742" y="1121637"/>
            <a:ext cx="372745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42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64"/>
            <a:ext cx="12192000" cy="684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2 Marcador de contenido"/>
          <p:cNvSpPr txBox="1">
            <a:spLocks/>
          </p:cNvSpPr>
          <p:nvPr/>
        </p:nvSpPr>
        <p:spPr bwMode="auto">
          <a:xfrm>
            <a:off x="3030538" y="1090892"/>
            <a:ext cx="69850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None/>
            </a:pPr>
            <a:r>
              <a:rPr lang="es-HN" altLang="es-HN" sz="3200" b="1" dirty="0">
                <a:solidFill>
                  <a:srgbClr val="DA4F10"/>
                </a:solidFill>
                <a:latin typeface="Kristen ITC" panose="03050502040202030202" pitchFamily="66" charset="0"/>
              </a:rPr>
              <a:t>Estas bolsas pueden encontrarse en:</a:t>
            </a:r>
            <a:endParaRPr lang="es-ES" altLang="es-HN" sz="3200" b="1" dirty="0">
              <a:solidFill>
                <a:srgbClr val="DA4F10"/>
              </a:solidFill>
              <a:latin typeface="Kristen ITC" panose="03050502040202030202" pitchFamily="66" charset="0"/>
            </a:endParaRPr>
          </a:p>
        </p:txBody>
      </p:sp>
      <p:sp>
        <p:nvSpPr>
          <p:cNvPr id="22532" name="2 Marcador de contenido"/>
          <p:cNvSpPr txBox="1">
            <a:spLocks/>
          </p:cNvSpPr>
          <p:nvPr/>
        </p:nvSpPr>
        <p:spPr bwMode="auto">
          <a:xfrm>
            <a:off x="0" y="1740180"/>
            <a:ext cx="71548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es-HN" altLang="es-HN" sz="2400" dirty="0">
                <a:solidFill>
                  <a:srgbClr val="404040"/>
                </a:solidFill>
                <a:latin typeface="Bookman Old Style" panose="02050604050505020204" pitchFamily="18" charset="0"/>
              </a:rPr>
              <a:t>Colegios profesionales</a:t>
            </a:r>
            <a:endParaRPr lang="es-ES" altLang="es-HN" sz="2400" dirty="0">
              <a:solidFill>
                <a:srgbClr val="40404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2533" name="2 Marcador de contenido"/>
          <p:cNvSpPr txBox="1">
            <a:spLocks/>
          </p:cNvSpPr>
          <p:nvPr/>
        </p:nvSpPr>
        <p:spPr bwMode="auto">
          <a:xfrm>
            <a:off x="1053646" y="2474120"/>
            <a:ext cx="668178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es-HN" altLang="es-HN" sz="2400" dirty="0">
                <a:solidFill>
                  <a:srgbClr val="404040"/>
                </a:solidFill>
                <a:latin typeface="Bookman Old Style" panose="02050604050505020204" pitchFamily="18" charset="0"/>
              </a:rPr>
              <a:t>Centros de formación profesional</a:t>
            </a:r>
            <a:endParaRPr lang="es-ES" altLang="es-HN" sz="2400" dirty="0">
              <a:solidFill>
                <a:srgbClr val="40404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2534" name="2 Marcador de contenido"/>
          <p:cNvSpPr txBox="1">
            <a:spLocks/>
          </p:cNvSpPr>
          <p:nvPr/>
        </p:nvSpPr>
        <p:spPr bwMode="auto">
          <a:xfrm>
            <a:off x="2387600" y="3281084"/>
            <a:ext cx="74168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es-HN" altLang="es-HN" sz="2400" dirty="0">
                <a:solidFill>
                  <a:srgbClr val="404040"/>
                </a:solidFill>
                <a:latin typeface="Bookman Old Style" panose="02050604050505020204" pitchFamily="18" charset="0"/>
              </a:rPr>
              <a:t>Asociaciones empresariales </a:t>
            </a:r>
            <a:endParaRPr lang="es-ES" altLang="es-HN" sz="2400" dirty="0">
              <a:solidFill>
                <a:srgbClr val="40404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3577431" y="4068425"/>
            <a:ext cx="741521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es-HN" altLang="es-HN" sz="2400" dirty="0">
                <a:solidFill>
                  <a:srgbClr val="404040"/>
                </a:solidFill>
                <a:latin typeface="Bookman Old Style" panose="02050604050505020204" pitchFamily="18" charset="0"/>
              </a:rPr>
              <a:t>Servicios locales de empleo</a:t>
            </a:r>
            <a:endParaRPr lang="es-ES" altLang="es-HN" sz="2400" dirty="0">
              <a:solidFill>
                <a:srgbClr val="40404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2016919" y="5095876"/>
            <a:ext cx="815816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None/>
            </a:pPr>
            <a:r>
              <a:rPr lang="es-HN" altLang="es-HN" sz="22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Cámaras de Comercio, Alcaldías, </a:t>
            </a:r>
            <a:r>
              <a:rPr lang="es-HN" altLang="es-HN" sz="2200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ONG´s</a:t>
            </a:r>
            <a:r>
              <a:rPr lang="es-HN" altLang="es-HN" sz="22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Iglesias, etc.</a:t>
            </a:r>
            <a:endParaRPr lang="es-ES" altLang="es-HN" sz="2200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634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  <p:bldP spid="22533" grpId="0"/>
      <p:bldP spid="22534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2 Marcador de contenido"/>
          <p:cNvSpPr txBox="1">
            <a:spLocks/>
          </p:cNvSpPr>
          <p:nvPr/>
        </p:nvSpPr>
        <p:spPr bwMode="auto">
          <a:xfrm>
            <a:off x="582385" y="3917355"/>
            <a:ext cx="11027228" cy="156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None/>
            </a:pPr>
            <a:r>
              <a:rPr lang="es-HN" altLang="es-HN" sz="2400" dirty="0" smtClean="0">
                <a:solidFill>
                  <a:srgbClr val="404040"/>
                </a:solidFill>
                <a:latin typeface="Bookman Old Style" panose="02050604050505020204" pitchFamily="18" charset="0"/>
              </a:rPr>
              <a:t>La Dependencia </a:t>
            </a:r>
            <a:r>
              <a:rPr lang="es-HN" altLang="es-HN" sz="2400" dirty="0">
                <a:solidFill>
                  <a:srgbClr val="404040"/>
                </a:solidFill>
                <a:latin typeface="Bookman Old Style" panose="02050604050505020204" pitchFamily="18" charset="0"/>
              </a:rPr>
              <a:t>de la </a:t>
            </a:r>
            <a:r>
              <a:rPr lang="es-HN" altLang="es-HN" sz="2400" b="1" i="1" dirty="0">
                <a:solidFill>
                  <a:srgbClr val="404040"/>
                </a:solidFill>
                <a:latin typeface="Bookman Old Style" panose="02050604050505020204" pitchFamily="18" charset="0"/>
              </a:rPr>
              <a:t>Dirección General de Empleo</a:t>
            </a:r>
            <a:r>
              <a:rPr lang="es-HN" altLang="es-HN" sz="2400" dirty="0">
                <a:solidFill>
                  <a:srgbClr val="404040"/>
                </a:solidFill>
                <a:latin typeface="Bookman Old Style" panose="02050604050505020204" pitchFamily="18" charset="0"/>
              </a:rPr>
              <a:t> de la </a:t>
            </a:r>
            <a:r>
              <a:rPr lang="es-HN" altLang="es-HN" sz="2400" b="1" i="1" dirty="0">
                <a:solidFill>
                  <a:srgbClr val="404040"/>
                </a:solidFill>
                <a:latin typeface="Bookman Old Style" panose="02050604050505020204" pitchFamily="18" charset="0"/>
              </a:rPr>
              <a:t>Secretaria de Trabajo y Seguridad Social</a:t>
            </a:r>
            <a:r>
              <a:rPr lang="es-HN" altLang="es-HN" sz="2400" dirty="0">
                <a:solidFill>
                  <a:srgbClr val="404040"/>
                </a:solidFill>
                <a:latin typeface="Bookman Old Style" panose="02050604050505020204" pitchFamily="18" charset="0"/>
              </a:rPr>
              <a:t>, que se encargan de vincular o relacionar a las personas que buscan un empleo con las empresas empleadoras que buscan sus candidatos idóneos</a:t>
            </a:r>
            <a:r>
              <a:rPr lang="es-HN" altLang="es-HN" sz="2400" dirty="0" smtClean="0">
                <a:solidFill>
                  <a:srgbClr val="404040"/>
                </a:solidFill>
                <a:latin typeface="Bookman Old Style" panose="02050604050505020204" pitchFamily="18" charset="0"/>
              </a:rPr>
              <a:t>.</a:t>
            </a:r>
            <a:endParaRPr lang="es-HN" altLang="es-HN" sz="2400" dirty="0">
              <a:solidFill>
                <a:srgbClr val="40404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2 Marcador de contenido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2896373" y="1071095"/>
            <a:ext cx="6399254" cy="6477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s-HN" altLang="es-HN" sz="4000" b="1" dirty="0">
                <a:solidFill>
                  <a:srgbClr val="DA4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Servicios de </a:t>
            </a:r>
            <a:r>
              <a:rPr lang="es-HN" altLang="es-HN" sz="4000" b="1" dirty="0" smtClean="0">
                <a:solidFill>
                  <a:srgbClr val="DA4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Colocación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487" y="1936828"/>
            <a:ext cx="5955025" cy="170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55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64"/>
            <a:ext cx="12192000" cy="684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2 Marcador de contenido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2424112" y="1174748"/>
            <a:ext cx="7343775" cy="4794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s-HN" altLang="es-HN" sz="2800" b="1" dirty="0">
                <a:solidFill>
                  <a:srgbClr val="DA4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Empresas de Trabajo Temporal</a:t>
            </a:r>
            <a:endParaRPr lang="es-ES" altLang="es-HN" sz="2800" b="1" dirty="0">
              <a:solidFill>
                <a:srgbClr val="DA4F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13" name="2 Marcador de contenido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64672" y="2175327"/>
            <a:ext cx="11462656" cy="746003"/>
          </a:xfrm>
        </p:spPr>
        <p:txBody>
          <a:bodyPr rtlCol="0">
            <a:normAutofit/>
          </a:bodyPr>
          <a:lstStyle/>
          <a:p>
            <a:pPr marL="0" indent="0" algn="just">
              <a:buNone/>
              <a:defRPr/>
            </a:pPr>
            <a:r>
              <a:rPr lang="es-ES" altLang="es-H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Son </a:t>
            </a:r>
            <a:r>
              <a:rPr lang="es-ES" altLang="es-HN" sz="22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Empresas Privadas</a:t>
            </a:r>
            <a:r>
              <a:rPr lang="es-ES" altLang="es-H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, cuya actividad consiste en poner a disposición de otra empresa, personal trabajador de manera temporal. </a:t>
            </a:r>
            <a:endParaRPr lang="es-HN" altLang="es-HN" sz="2200" dirty="0">
              <a:solidFill>
                <a:srgbClr val="6633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2 Marcador de contenido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566058" y="3407841"/>
            <a:ext cx="11059884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es-ES" altLang="es-H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Estas empresas necesitan personas trabajadoras, con gran capacidad de adaptación y disponibilidad inmediata. Ejemplo: (Empresas de limpieza y Seguridad).</a:t>
            </a:r>
            <a:endParaRPr lang="es-HN" altLang="es-HN" sz="22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</a:endParaRPr>
          </a:p>
          <a:p>
            <a:pPr lvl="1" algn="ctr" fontAlgn="auto">
              <a:spcAft>
                <a:spcPts val="0"/>
              </a:spcAft>
              <a:buNone/>
              <a:defRPr/>
            </a:pPr>
            <a:endParaRPr lang="es-MX" altLang="es-HN" sz="22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endParaRPr lang="es-HN" altLang="es-HN" sz="2200" dirty="0">
              <a:solidFill>
                <a:srgbClr val="6633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Resultado de imagen para logos de empresas hondureÃ±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199" y="4837381"/>
            <a:ext cx="1813110" cy="50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s de empresas hondureÃ±a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24495" r="7203" b="26306"/>
          <a:stretch/>
        </p:blipFill>
        <p:spPr bwMode="auto">
          <a:xfrm>
            <a:off x="3637808" y="4672856"/>
            <a:ext cx="2458192" cy="7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n relacionad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7" t="29084" r="9860" b="32682"/>
          <a:stretch/>
        </p:blipFill>
        <p:spPr bwMode="auto">
          <a:xfrm>
            <a:off x="6538499" y="4628696"/>
            <a:ext cx="1939140" cy="91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logos de empresas hondureÃ±a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91" b="32364"/>
          <a:stretch/>
        </p:blipFill>
        <p:spPr bwMode="auto">
          <a:xfrm>
            <a:off x="8920138" y="4628696"/>
            <a:ext cx="2628900" cy="83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077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64"/>
            <a:ext cx="12192000" cy="684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2 Marcador de contenido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2495550" y="1082393"/>
            <a:ext cx="68945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s-HN" sz="2400" dirty="0">
                <a:solidFill>
                  <a:srgbClr val="DA4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Empresas de Selección de Personal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533400" y="1823755"/>
            <a:ext cx="11059886" cy="80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None/>
            </a:pPr>
            <a:r>
              <a:rPr lang="es-HN" altLang="es-HN" sz="2200" dirty="0">
                <a:latin typeface="Bookman Old Style" panose="02050604050505020204" pitchFamily="18" charset="0"/>
              </a:rPr>
              <a:t>Son empresas contratadas por terceras empresas para la elección del personal idóneo para sus vacantes de empleo.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533400" y="2689226"/>
            <a:ext cx="11059886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None/>
            </a:pPr>
            <a:r>
              <a:rPr lang="es-HN" altLang="es-HN" sz="2200" dirty="0">
                <a:latin typeface="Bookman Old Style" panose="02050604050505020204" pitchFamily="18" charset="0"/>
              </a:rPr>
              <a:t>Estas realizan procesos de reclutamiento, evaluación y selección de candidatos a partir de las necesidades y perfiles solicitados por la empresa cliente.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6063343" y="3998120"/>
            <a:ext cx="5214256" cy="104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None/>
            </a:pPr>
            <a:r>
              <a:rPr lang="es-HN" altLang="es-HN" sz="22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El tipo de empleos ofertados suelen ser mandos intermedios o mas altos.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000" y="3863976"/>
            <a:ext cx="2683093" cy="178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21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64"/>
            <a:ext cx="12192000" cy="684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2754652" y="1135855"/>
            <a:ext cx="66500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s-HN" altLang="es-HN" sz="2800" dirty="0">
                <a:solidFill>
                  <a:srgbClr val="DA4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Agencias Privadas de Colocación</a:t>
            </a:r>
            <a:endParaRPr lang="es-MX" altLang="es-HN" sz="2800" dirty="0">
              <a:solidFill>
                <a:srgbClr val="DA4F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587829" y="1833562"/>
            <a:ext cx="1098368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None/>
            </a:pPr>
            <a:r>
              <a:rPr lang="es-HN" altLang="es-HN" sz="2200" dirty="0">
                <a:latin typeface="Bookman Old Style" panose="02050604050505020204" pitchFamily="18" charset="0"/>
              </a:rPr>
              <a:t>Es importante saber que estas agencias son de carácter privado y suelen cobrar un porcentaje (hasta el 50% del primer mes trabajado)</a:t>
            </a:r>
            <a:endParaRPr lang="es-MX" altLang="es-HN" sz="2200" dirty="0">
              <a:latin typeface="Bookman Old Style" panose="02050604050505020204" pitchFamily="18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587829" y="3394869"/>
            <a:ext cx="1098368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None/>
            </a:pPr>
            <a:r>
              <a:rPr lang="es-HN" altLang="es-HN" sz="2200" dirty="0" smtClean="0">
                <a:latin typeface="Bookman Old Style" panose="02050604050505020204" pitchFamily="18" charset="0"/>
              </a:rPr>
              <a:t>Su </a:t>
            </a:r>
            <a:r>
              <a:rPr lang="es-HN" altLang="es-HN" sz="2200" dirty="0">
                <a:latin typeface="Bookman Old Style" panose="02050604050505020204" pitchFamily="18" charset="0"/>
              </a:rPr>
              <a:t>trabajo consiste en poner en contacto a las empresas que ofertan trabajos con los demandantes de empleo. </a:t>
            </a:r>
            <a:endParaRPr lang="es-MX" altLang="es-HN" sz="2200" dirty="0">
              <a:latin typeface="Bookman Old Style" panose="020506040505050202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9" y="3716339"/>
            <a:ext cx="3455987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49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Título 1"/>
          <p:cNvSpPr>
            <a:spLocks noGrp="1"/>
          </p:cNvSpPr>
          <p:nvPr>
            <p:ph type="title"/>
          </p:nvPr>
        </p:nvSpPr>
        <p:spPr>
          <a:xfrm>
            <a:off x="838200" y="1061811"/>
            <a:ext cx="10515600" cy="1325563"/>
          </a:xfrm>
        </p:spPr>
        <p:txBody>
          <a:bodyPr/>
          <a:lstStyle/>
          <a:p>
            <a:pPr eaLnBrk="1" hangingPunct="1"/>
            <a:r>
              <a:rPr lang="es-ES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Agencias Privadas de Empleo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737531"/>
            <a:ext cx="10515600" cy="1374774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sz="2400" dirty="0" smtClean="0">
                <a:latin typeface="Bookman Old Style" panose="02050604050505020204" pitchFamily="18" charset="0"/>
              </a:rPr>
              <a:t>Es importante que sepas que las agencias privadas de empleo en Honduras están regidas por una reglamentación que les prohíbe hacer cobro de cuotas de inscripción.</a:t>
            </a:r>
            <a:endParaRPr lang="es-ES" sz="2400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Resultado de imagen para agencias de empl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968" y="3649432"/>
            <a:ext cx="3279555" cy="2157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60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64"/>
            <a:ext cx="12192000" cy="684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2 Marcador de contenido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61407" y="3190310"/>
            <a:ext cx="11218915" cy="1150938"/>
          </a:xfrm>
        </p:spPr>
        <p:txBody>
          <a:bodyPr rtlCol="0">
            <a:normAutofit/>
          </a:bodyPr>
          <a:lstStyle/>
          <a:p>
            <a:pPr marL="0" indent="0" algn="just">
              <a:buNone/>
              <a:defRPr/>
            </a:pPr>
            <a:r>
              <a:rPr lang="es-HN" altLang="es-HN" sz="2200" dirty="0">
                <a:latin typeface="Bookman Old Style" panose="02050604050505020204" pitchFamily="18" charset="0"/>
              </a:rPr>
              <a:t>Si se busca un empleo, hacerlo saber a todas aquellas personas que puedan ayudarlos, desde familiares hasta antiguos compañeros de trabajo o de estudios. </a:t>
            </a:r>
          </a:p>
          <a:p>
            <a:pPr algn="ctr">
              <a:buNone/>
              <a:defRPr/>
            </a:pPr>
            <a:endParaRPr lang="es-MX" altLang="es-HN" sz="2200" dirty="0">
              <a:latin typeface="Bookman Old Style" panose="02050604050505020204" pitchFamily="18" charset="0"/>
            </a:endParaRPr>
          </a:p>
        </p:txBody>
      </p:sp>
      <p:sp>
        <p:nvSpPr>
          <p:cNvPr id="3" name="2 Marcador de contenido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3278981" y="1103164"/>
            <a:ext cx="56340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s-HN" altLang="es-HN" sz="2800" b="1" dirty="0">
                <a:solidFill>
                  <a:srgbClr val="DA4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cs typeface="Times New Roman" panose="02020603050405020304" pitchFamily="18" charset="0"/>
              </a:rPr>
              <a:t>La Red de Contactos</a:t>
            </a:r>
            <a:endParaRPr lang="es-MX" altLang="es-HN" sz="2800" b="1" dirty="0">
              <a:solidFill>
                <a:srgbClr val="DA4F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561407" y="1921176"/>
            <a:ext cx="11218915" cy="112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None/>
            </a:pPr>
            <a:r>
              <a:rPr lang="es-HN" altLang="es-HN" sz="2200" dirty="0">
                <a:latin typeface="Bookman Old Style" panose="02050604050505020204" pitchFamily="18" charset="0"/>
              </a:rPr>
              <a:t>La forman todas las personas </a:t>
            </a:r>
            <a:r>
              <a:rPr lang="es-HN" altLang="es-HN" sz="2200" dirty="0" smtClean="0">
                <a:latin typeface="Bookman Old Style" panose="02050604050505020204" pitchFamily="18" charset="0"/>
              </a:rPr>
              <a:t>que </a:t>
            </a:r>
            <a:r>
              <a:rPr lang="es-HN" altLang="es-HN" sz="2200" dirty="0">
                <a:latin typeface="Bookman Old Style" panose="02050604050505020204" pitchFamily="18" charset="0"/>
              </a:rPr>
              <a:t>se ha tenido relación a lo largo de la vida profesional y privada. La mayoría de las plazas vacantes se gestionan por la vía de contactos personales. </a:t>
            </a:r>
            <a:endParaRPr lang="es-MX" altLang="es-HN" sz="2200" dirty="0">
              <a:latin typeface="Bookman Old Style" panose="02050604050505020204" pitchFamily="18" charset="0"/>
            </a:endParaRPr>
          </a:p>
        </p:txBody>
      </p:sp>
      <p:pic>
        <p:nvPicPr>
          <p:cNvPr id="52229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497" y="3872657"/>
            <a:ext cx="5537726" cy="189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94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710</Words>
  <Application>Microsoft Office PowerPoint</Application>
  <PresentationFormat>Panorámica</PresentationFormat>
  <Paragraphs>64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6" baseType="lpstr">
      <vt:lpstr>Arial</vt:lpstr>
      <vt:lpstr>Bookman Old Style</vt:lpstr>
      <vt:lpstr>Calibri</vt:lpstr>
      <vt:lpstr>Calibri Light</vt:lpstr>
      <vt:lpstr>Calisto MT</vt:lpstr>
      <vt:lpstr>Cambria</vt:lpstr>
      <vt:lpstr>Kristen ITC</vt:lpstr>
      <vt:lpstr>Palatino Linotype</vt:lpstr>
      <vt:lpstr>Tahoma</vt:lpstr>
      <vt:lpstr>Tekton Pro Ext</vt:lpstr>
      <vt:lpstr>Times New Roman</vt:lpstr>
      <vt:lpstr>Wingdings</vt:lpstr>
      <vt:lpstr>Wingdings 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Agencias Privadas de Empleo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Cerrato</dc:creator>
  <cp:lastModifiedBy>lizethavila1@gmail.com</cp:lastModifiedBy>
  <cp:revision>26</cp:revision>
  <dcterms:created xsi:type="dcterms:W3CDTF">2018-05-31T21:05:14Z</dcterms:created>
  <dcterms:modified xsi:type="dcterms:W3CDTF">2018-07-30T16:42:36Z</dcterms:modified>
</cp:coreProperties>
</file>