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38EEE-DC39-4436-83FA-085ADAFE3016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BC863-A495-479A-83D1-03CA3C946C46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5127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HN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983951-48F2-452A-829B-E529C1FCD20B}" type="slidenum">
              <a:rPr lang="es-HN" altLang="es-HN" smtClean="0"/>
              <a:pPr>
                <a:defRPr/>
              </a:pPr>
              <a:t>5</a:t>
            </a:fld>
            <a:endParaRPr lang="es-HN" altLang="es-HN"/>
          </a:p>
        </p:txBody>
      </p:sp>
    </p:spTree>
    <p:extLst>
      <p:ext uri="{BB962C8B-B14F-4D97-AF65-F5344CB8AC3E}">
        <p14:creationId xmlns:p14="http://schemas.microsoft.com/office/powerpoint/2010/main" val="633203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HN" altLang="es-HN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54668A-D31C-456A-9254-DE3435FC97C0}" type="slidenum">
              <a:rPr lang="es-HN" altLang="es-HN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s-HN" altLang="es-HN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1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37790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24597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3609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7084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3173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7200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5415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8967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771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1207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94341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FFBE-F930-44B4-916F-B0B2F2CB5FB4}" type="datetimeFigureOut">
              <a:rPr lang="es-HN" smtClean="0"/>
              <a:t>30/07/2018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5288-CE68-4F21-A5F9-EE7E04E4DE0A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63006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eurolabortegucigalp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2.png"/><Relationship Id="rId4" Type="http://schemas.openxmlformats.org/officeDocument/2006/relationships/hyperlink" Target="mailto:senaeh@trabajo.gob.h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4250"/>
              </p:ext>
            </p:extLst>
          </p:nvPr>
        </p:nvGraphicFramePr>
        <p:xfrm>
          <a:off x="1360714" y="987426"/>
          <a:ext cx="9494160" cy="3770313"/>
        </p:xfrm>
        <a:graphic>
          <a:graphicData uri="http://schemas.openxmlformats.org/drawingml/2006/table">
            <a:tbl>
              <a:tblPr/>
              <a:tblGrid>
                <a:gridCol w="5128259"/>
                <a:gridCol w="360726"/>
                <a:gridCol w="4005175"/>
              </a:tblGrid>
              <a:tr h="252737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3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SECRETARÍA DE TRABAJO Y SEGURIDAD SOCIAL</a:t>
                      </a: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4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BF9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133784" marR="133784" marT="133776" marB="133776" anchor="ctr" horzOverflow="overflow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</a:tr>
              <a:tr h="1242940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H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 panose="02040603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784" marR="133784" marT="133776" marB="133776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579735" y="1279299"/>
            <a:ext cx="39909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3200" dirty="0">
                <a:solidFill>
                  <a:srgbClr val="002060"/>
                </a:solidFill>
                <a:latin typeface="Palatino Linotype" panose="02040502050505030304" pitchFamily="18" charset="0"/>
              </a:rPr>
              <a:t>Taller de Orientación Laboral</a:t>
            </a:r>
            <a:endParaRPr lang="es-ES" sz="32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083" name="Imagen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4" y="4261757"/>
            <a:ext cx="374967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Imagen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317" y="4261757"/>
            <a:ext cx="37274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9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AutoShap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83117" y="1255713"/>
            <a:ext cx="2296583" cy="86360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HN" sz="1600" dirty="0">
                <a:solidFill>
                  <a:srgbClr val="000000"/>
                </a:solidFill>
                <a:latin typeface="Kristen ITC" panose="03050502040202030202" pitchFamily="66" charset="0"/>
              </a:rPr>
              <a:t>Datos      Personales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MX" altLang="es-HN" sz="1800" dirty="0">
              <a:latin typeface="Kristen ITC" panose="03050502040202030202" pitchFamily="66" charset="0"/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3386797" y="1547883"/>
            <a:ext cx="920749" cy="358775"/>
          </a:xfrm>
          <a:prstGeom prst="rightArrow">
            <a:avLst>
              <a:gd name="adj1" fmla="val 50000"/>
              <a:gd name="adj2" fmla="val 34192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MX" altLang="es-HN" sz="1800">
              <a:latin typeface="Times New Roman" panose="02020603050405020304" pitchFamily="18" charset="0"/>
            </a:endParaRP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4826292" y="1341141"/>
            <a:ext cx="2015067" cy="86360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s-MX" altLang="es-HN" sz="1600">
                <a:solidFill>
                  <a:srgbClr val="000000"/>
                </a:solidFill>
                <a:latin typeface="Kristen ITC" panose="03050502040202030202" pitchFamily="66" charset="0"/>
              </a:rPr>
              <a:t>Formación Académica</a:t>
            </a:r>
            <a:endParaRPr lang="es-MX" altLang="es-HN" sz="1600">
              <a:latin typeface="Kristen ITC" panose="03050502040202030202" pitchFamily="66" charset="0"/>
            </a:endParaRPr>
          </a:p>
        </p:txBody>
      </p:sp>
      <p:sp>
        <p:nvSpPr>
          <p:cNvPr id="13323" name="AutoShape 12"/>
          <p:cNvSpPr>
            <a:spLocks noChangeArrowheads="1"/>
          </p:cNvSpPr>
          <p:nvPr/>
        </p:nvSpPr>
        <p:spPr bwMode="auto">
          <a:xfrm>
            <a:off x="9094551" y="1366767"/>
            <a:ext cx="1921933" cy="8636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s-MX" altLang="es-HN" sz="1600">
                <a:solidFill>
                  <a:srgbClr val="000000"/>
                </a:solidFill>
                <a:latin typeface="Kristen ITC" panose="03050502040202030202" pitchFamily="66" charset="0"/>
              </a:rPr>
              <a:t>Cursos Recibidos</a:t>
            </a:r>
            <a:endParaRPr lang="es-MX" altLang="es-HN" sz="1600">
              <a:latin typeface="Kristen ITC" panose="03050502040202030202" pitchFamily="66" charset="0"/>
            </a:endParaRPr>
          </a:p>
        </p:txBody>
      </p:sp>
      <p:sp>
        <p:nvSpPr>
          <p:cNvPr id="16397" name="AutoShape 1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9061451" y="2997201"/>
            <a:ext cx="2283883" cy="865187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HN" sz="1600" dirty="0">
                <a:solidFill>
                  <a:srgbClr val="000000"/>
                </a:solidFill>
                <a:latin typeface="Kristen ITC" panose="03050502040202030202" pitchFamily="66" charset="0"/>
              </a:rPr>
              <a:t>Experiencia     Laboral </a:t>
            </a:r>
            <a:endParaRPr lang="es-MX" altLang="es-HN" sz="1600" dirty="0">
              <a:latin typeface="Kristen ITC" panose="03050502040202030202" pitchFamily="66" charset="0"/>
            </a:endParaRPr>
          </a:p>
        </p:txBody>
      </p:sp>
      <p:sp>
        <p:nvSpPr>
          <p:cNvPr id="13325" name="AutoShape 14"/>
          <p:cNvSpPr>
            <a:spLocks noChangeArrowheads="1"/>
          </p:cNvSpPr>
          <p:nvPr/>
        </p:nvSpPr>
        <p:spPr bwMode="auto">
          <a:xfrm>
            <a:off x="4859097" y="4553733"/>
            <a:ext cx="2298700" cy="863600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s-MX" altLang="es-HN" sz="1600">
                <a:solidFill>
                  <a:srgbClr val="000000"/>
                </a:solidFill>
                <a:latin typeface="Kristen ITC" panose="03050502040202030202" pitchFamily="66" charset="0"/>
              </a:rPr>
              <a:t>Referencias  Personales</a:t>
            </a:r>
            <a:endParaRPr lang="es-MX" altLang="es-HN" sz="1600">
              <a:latin typeface="Kristen ITC" panose="03050502040202030202" pitchFamily="66" charset="0"/>
            </a:endParaRPr>
          </a:p>
        </p:txBody>
      </p:sp>
      <p:sp>
        <p:nvSpPr>
          <p:cNvPr id="13326" name="AutoShape 9"/>
          <p:cNvSpPr>
            <a:spLocks noChangeArrowheads="1"/>
          </p:cNvSpPr>
          <p:nvPr/>
        </p:nvSpPr>
        <p:spPr bwMode="auto">
          <a:xfrm>
            <a:off x="7820479" y="1637648"/>
            <a:ext cx="1079500" cy="358775"/>
          </a:xfrm>
          <a:prstGeom prst="rightArrow">
            <a:avLst>
              <a:gd name="adj1" fmla="val 50000"/>
              <a:gd name="adj2" fmla="val 34194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endParaRPr lang="es-MX" altLang="es-HN">
              <a:latin typeface="Times New Roman" panose="02020603050405020304" pitchFamily="18" charset="0"/>
            </a:endParaRPr>
          </a:p>
        </p:txBody>
      </p:sp>
      <p:sp>
        <p:nvSpPr>
          <p:cNvPr id="13327" name="AutoShape 9"/>
          <p:cNvSpPr>
            <a:spLocks noChangeArrowheads="1"/>
          </p:cNvSpPr>
          <p:nvPr/>
        </p:nvSpPr>
        <p:spPr bwMode="auto">
          <a:xfrm rot="5400000">
            <a:off x="9925112" y="2375960"/>
            <a:ext cx="587375" cy="480483"/>
          </a:xfrm>
          <a:prstGeom prst="rightArrow">
            <a:avLst>
              <a:gd name="adj1" fmla="val 50000"/>
              <a:gd name="adj2" fmla="val 34116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endParaRPr lang="es-MX" altLang="es-HN">
              <a:latin typeface="Times New Roman" panose="02020603050405020304" pitchFamily="18" charset="0"/>
            </a:endParaRPr>
          </a:p>
        </p:txBody>
      </p:sp>
      <p:sp>
        <p:nvSpPr>
          <p:cNvPr id="13328" name="AutoShape 9"/>
          <p:cNvSpPr>
            <a:spLocks noChangeArrowheads="1"/>
          </p:cNvSpPr>
          <p:nvPr/>
        </p:nvSpPr>
        <p:spPr bwMode="auto">
          <a:xfrm rot="5400000">
            <a:off x="9917933" y="3955593"/>
            <a:ext cx="571500" cy="480483"/>
          </a:xfrm>
          <a:prstGeom prst="rightArrow">
            <a:avLst>
              <a:gd name="adj1" fmla="val 50000"/>
              <a:gd name="adj2" fmla="val 34163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endParaRPr lang="es-MX" altLang="es-HN">
              <a:latin typeface="Times New Roman" panose="02020603050405020304" pitchFamily="18" charset="0"/>
            </a:endParaRPr>
          </a:p>
        </p:txBody>
      </p:sp>
      <p:sp>
        <p:nvSpPr>
          <p:cNvPr id="19" name="AutoShap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9095317" y="4530726"/>
            <a:ext cx="2592916" cy="8636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MX" sz="1600" dirty="0">
                <a:solidFill>
                  <a:srgbClr val="000000"/>
                </a:solidFill>
                <a:latin typeface="Kristen ITC" panose="03050502040202030202" pitchFamily="66" charset="0"/>
              </a:rPr>
              <a:t>Habilidades y Competencias</a:t>
            </a:r>
            <a:endParaRPr lang="es-MX" sz="1600" dirty="0">
              <a:latin typeface="Kristen ITC" panose="03050502040202030202" pitchFamily="66" charset="0"/>
            </a:endParaRPr>
          </a:p>
        </p:txBody>
      </p:sp>
      <p:sp>
        <p:nvSpPr>
          <p:cNvPr id="13330" name="AutoShape 9"/>
          <p:cNvSpPr>
            <a:spLocks noChangeArrowheads="1"/>
          </p:cNvSpPr>
          <p:nvPr/>
        </p:nvSpPr>
        <p:spPr bwMode="auto">
          <a:xfrm rot="10800000">
            <a:off x="7886221" y="4685578"/>
            <a:ext cx="791633" cy="360362"/>
          </a:xfrm>
          <a:prstGeom prst="rightArrow">
            <a:avLst>
              <a:gd name="adj1" fmla="val 50000"/>
              <a:gd name="adj2" fmla="val 34126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endParaRPr lang="es-MX" altLang="es-HN">
              <a:latin typeface="Times New Roman" panose="02020603050405020304" pitchFamily="18" charset="0"/>
            </a:endParaRPr>
          </a:p>
        </p:txBody>
      </p:sp>
      <p:sp>
        <p:nvSpPr>
          <p:cNvPr id="13331" name="AutoShape 10"/>
          <p:cNvSpPr>
            <a:spLocks noChangeArrowheads="1"/>
          </p:cNvSpPr>
          <p:nvPr/>
        </p:nvSpPr>
        <p:spPr bwMode="auto">
          <a:xfrm>
            <a:off x="523752" y="4553021"/>
            <a:ext cx="2017184" cy="8636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s-MX" altLang="es-HN" sz="1600">
                <a:solidFill>
                  <a:srgbClr val="000000"/>
                </a:solidFill>
                <a:latin typeface="Kristen ITC" panose="03050502040202030202" pitchFamily="66" charset="0"/>
              </a:rPr>
              <a:t>Otros  Datos de Interés</a:t>
            </a:r>
            <a:endParaRPr lang="es-MX" altLang="es-HN" sz="1600">
              <a:latin typeface="Kristen ITC" panose="03050502040202030202" pitchFamily="66" charset="0"/>
            </a:endParaRPr>
          </a:p>
        </p:txBody>
      </p:sp>
      <p:sp>
        <p:nvSpPr>
          <p:cNvPr id="13332" name="AutoShape 9"/>
          <p:cNvSpPr>
            <a:spLocks noChangeArrowheads="1"/>
          </p:cNvSpPr>
          <p:nvPr/>
        </p:nvSpPr>
        <p:spPr bwMode="auto">
          <a:xfrm rot="10800000">
            <a:off x="3269359" y="4731957"/>
            <a:ext cx="886883" cy="360362"/>
          </a:xfrm>
          <a:prstGeom prst="rightArrow">
            <a:avLst>
              <a:gd name="adj1" fmla="val 50000"/>
              <a:gd name="adj2" fmla="val 34207"/>
            </a:avLst>
          </a:prstGeom>
          <a:solidFill>
            <a:srgbClr val="92D050"/>
          </a:solidFill>
          <a:ln w="12700" algn="ctr">
            <a:solidFill>
              <a:srgbClr val="92D050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endParaRPr lang="es-MX" altLang="es-HN">
              <a:latin typeface="Times New Roman" panose="02020603050405020304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ltGray">
          <a:xfrm>
            <a:off x="1524001" y="-748590"/>
            <a:ext cx="2462213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200" b="1">
                <a:solidFill>
                  <a:srgbClr val="FF6600"/>
                </a:solidFill>
                <a:latin typeface="Script MT Bold" panose="03040602040607080904" pitchFamily="66" charset="0"/>
              </a:rPr>
              <a:t>Elementos B</a:t>
            </a:r>
            <a:r>
              <a:rPr lang="es-ES" altLang="es-HN" sz="1200" b="1">
                <a:solidFill>
                  <a:srgbClr val="FF6600"/>
                </a:solidFill>
                <a:latin typeface="Times New Roman" panose="02020603050405020304" pitchFamily="18" charset="0"/>
              </a:rPr>
              <a:t>á</a:t>
            </a:r>
            <a:r>
              <a:rPr lang="es-ES" altLang="es-HN" sz="1200" b="1">
                <a:solidFill>
                  <a:srgbClr val="FF6600"/>
                </a:solidFill>
                <a:latin typeface="Script MT Bold" panose="03040602040607080904" pitchFamily="66" charset="0"/>
              </a:rPr>
              <a:t>sicos del Curriculum Vitae.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1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4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MX" altLang="es-HN" sz="2400">
              <a:latin typeface="Times New Roman" panose="02020603050405020304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ltGray">
          <a:xfrm>
            <a:off x="1524001" y="-748590"/>
            <a:ext cx="2462213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200" b="1" dirty="0">
                <a:solidFill>
                  <a:srgbClr val="FF6600"/>
                </a:solidFill>
                <a:latin typeface="Script MT Bold" panose="03040602040607080904" pitchFamily="66" charset="0"/>
              </a:rPr>
              <a:t>Elementos B</a:t>
            </a:r>
            <a:r>
              <a:rPr lang="es-ES" altLang="es-HN" sz="12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á</a:t>
            </a:r>
            <a:r>
              <a:rPr lang="es-ES" altLang="es-HN" sz="1200" b="1" dirty="0">
                <a:solidFill>
                  <a:srgbClr val="FF6600"/>
                </a:solidFill>
                <a:latin typeface="Script MT Bold" panose="03040602040607080904" pitchFamily="66" charset="0"/>
              </a:rPr>
              <a:t>sicos del </a:t>
            </a:r>
            <a:r>
              <a:rPr lang="es-ES" altLang="es-HN" sz="1200" b="1" dirty="0" err="1">
                <a:solidFill>
                  <a:srgbClr val="FF6600"/>
                </a:solidFill>
                <a:latin typeface="Script MT Bold" panose="03040602040607080904" pitchFamily="66" charset="0"/>
              </a:rPr>
              <a:t>Curriculum</a:t>
            </a:r>
            <a:r>
              <a:rPr lang="es-ES" altLang="es-HN" sz="1200" b="1" dirty="0">
                <a:solidFill>
                  <a:srgbClr val="FF6600"/>
                </a:solidFill>
                <a:latin typeface="Script MT Bold" panose="03040602040607080904" pitchFamily="66" charset="0"/>
              </a:rPr>
              <a:t> Vitae.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altLang="es-HN" sz="9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MX" altLang="es-HN" sz="2400" dirty="0">
              <a:latin typeface="Times New Roman" panose="02020603050405020304" pitchFamily="18" charset="0"/>
            </a:endParaRPr>
          </a:p>
        </p:txBody>
      </p:sp>
      <p:sp>
        <p:nvSpPr>
          <p:cNvPr id="16390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ltGray">
          <a:xfrm>
            <a:off x="2027239" y="2890838"/>
            <a:ext cx="5907087" cy="430212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Ext" panose="020F0605020208020904" pitchFamily="34" charset="0"/>
              </a:rPr>
              <a:t>Elementos Básicos del C.V.</a:t>
            </a:r>
            <a:r>
              <a:rPr lang="es-MX" sz="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MX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4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7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7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2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7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2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7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2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3321" grpId="0" animBg="1"/>
      <p:bldP spid="13322" grpId="0" animBg="1"/>
      <p:bldP spid="13323" grpId="0" animBg="1"/>
      <p:bldP spid="16397" grpId="0" animBg="1"/>
      <p:bldP spid="13325" grpId="0" animBg="1"/>
      <p:bldP spid="13326" grpId="0" animBg="1"/>
      <p:bldP spid="13327" grpId="0" animBg="1"/>
      <p:bldP spid="13328" grpId="0" animBg="1"/>
      <p:bldP spid="19" grpId="0" animBg="1"/>
      <p:bldP spid="13330" grpId="0" animBg="1"/>
      <p:bldP spid="13331" grpId="0" animBg="1"/>
      <p:bldP spid="13332" grpId="0" animBg="1"/>
      <p:bldP spid="163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56139" y="900114"/>
            <a:ext cx="20923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40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Anexos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135189" y="1628775"/>
            <a:ext cx="7921625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s-MX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Fotocopias de: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1. Tarjeta de Identidad.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2. Certificado de Estudios (Titulo).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3. Cursos Recibidos</a:t>
            </a:r>
          </a:p>
          <a:p>
            <a:pPr marL="263525" indent="-263525"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4. Antecedentes Penales y Policiales</a:t>
            </a:r>
          </a:p>
          <a:p>
            <a:pPr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5. Referencias Laborales.</a:t>
            </a:r>
          </a:p>
          <a:p>
            <a:pPr>
              <a:lnSpc>
                <a:spcPct val="150000"/>
              </a:lnSpc>
              <a:defRPr/>
            </a:pPr>
            <a:r>
              <a:rPr lang="es-MX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6. Referencias Personales.</a:t>
            </a:r>
          </a:p>
        </p:txBody>
      </p:sp>
    </p:spTree>
    <p:extLst>
      <p:ext uri="{BB962C8B-B14F-4D97-AF65-F5344CB8AC3E}">
        <p14:creationId xmlns:p14="http://schemas.microsoft.com/office/powerpoint/2010/main" val="293589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ltGray">
          <a:xfrm>
            <a:off x="2208214" y="1063625"/>
            <a:ext cx="7775575" cy="55245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Estructura del C.V</a:t>
            </a: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Ext" panose="020F0605020208020904" pitchFamily="34" charset="0"/>
              </a:rPr>
              <a:t>.</a:t>
            </a:r>
            <a:endParaRPr lang="es-MX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03389" y="3113089"/>
            <a:ext cx="4211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I. Datos Personales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96000" y="2033589"/>
            <a:ext cx="3797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NOMBRES y APELLIDOS: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096000" y="2468564"/>
            <a:ext cx="4021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LUGAR Y FECHA DE NACIMIENTO: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119814" y="4289425"/>
            <a:ext cx="3292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DOMICILIO: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7589" y="3438525"/>
            <a:ext cx="2363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NACIONALIDAD: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096001" y="2913064"/>
            <a:ext cx="3389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TARJETA DE IDENTIDAD: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1" y="4692650"/>
            <a:ext cx="350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TELÉFONOS: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119813" y="3914775"/>
            <a:ext cx="336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ESTADO CIVIL: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100763" y="5133975"/>
            <a:ext cx="33639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ES" sz="1600" b="1">
                <a:latin typeface="Bookman Old Style" panose="02050604050505020204" pitchFamily="18" charset="0"/>
              </a:rPr>
              <a:t>CORREO ELECTRÓNICO:</a:t>
            </a:r>
          </a:p>
        </p:txBody>
      </p:sp>
    </p:spTree>
    <p:extLst>
      <p:ext uri="{BB962C8B-B14F-4D97-AF65-F5344CB8AC3E}">
        <p14:creationId xmlns:p14="http://schemas.microsoft.com/office/powerpoint/2010/main" val="164553889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36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4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46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66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898650" y="1090613"/>
            <a:ext cx="7761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32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II. Formación Académica</a:t>
            </a:r>
            <a:endParaRPr lang="es-ES" sz="32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09776" y="2105026"/>
            <a:ext cx="76501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000">
                <a:latin typeface="Bookman Old Style" panose="02050604050505020204" pitchFamily="18" charset="0"/>
              </a:rPr>
              <a:t>Lo más frecuente es colocar los Estudios en orden cronológico, comenzando con los más recientes, o los que mas interesan a la Empresa o puesto al que esté aplicando en ese momento.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208214" y="3848100"/>
            <a:ext cx="75596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000" b="1" i="1">
                <a:solidFill>
                  <a:srgbClr val="002060"/>
                </a:solidFill>
                <a:latin typeface="Bookman Old Style" panose="02050604050505020204" pitchFamily="18" charset="0"/>
              </a:rPr>
              <a:t>Ejemplo: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TÍTULO OBTENIDO: </a:t>
            </a:r>
            <a:r>
              <a:rPr lang="es-MX" altLang="es-HN" sz="2000">
                <a:solidFill>
                  <a:srgbClr val="002060"/>
                </a:solidFill>
                <a:latin typeface="Bookman Old Style" panose="02050604050505020204" pitchFamily="18" charset="0"/>
              </a:rPr>
              <a:t>Bachiller en Administración de Empresas,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Instituto: </a:t>
            </a:r>
            <a:r>
              <a:rPr lang="es-MX" altLang="es-HN" sz="2000">
                <a:solidFill>
                  <a:srgbClr val="002060"/>
                </a:solidFill>
                <a:latin typeface="Bookman Old Style" panose="02050604050505020204" pitchFamily="18" charset="0"/>
              </a:rPr>
              <a:t> Central Vicente Cáceres</a:t>
            </a:r>
            <a:r>
              <a:rPr lang="es-ES" altLang="es-HN" sz="2000">
                <a:solidFill>
                  <a:srgbClr val="002060"/>
                </a:solidFill>
                <a:latin typeface="Bookman Old Style" panose="02050604050505020204" pitchFamily="18" charset="0"/>
              </a:rPr>
              <a:t>.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Año: </a:t>
            </a:r>
            <a:r>
              <a:rPr lang="es-ES" altLang="es-HN" sz="2000">
                <a:solidFill>
                  <a:srgbClr val="002060"/>
                </a:solidFill>
                <a:latin typeface="Bookman Old Style" panose="02050604050505020204" pitchFamily="18" charset="0"/>
              </a:rPr>
              <a:t>2015-2017 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6390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998" y="2930071"/>
            <a:ext cx="1684337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9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935414" y="1127126"/>
            <a:ext cx="481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III. Cursos Recibidos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992314" y="2133600"/>
            <a:ext cx="801528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es-MX" altLang="es-HN" sz="20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Ejemplo: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s-MX" altLang="es-HN" sz="20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Nombre del curso:  </a:t>
            </a:r>
            <a:r>
              <a:rPr lang="es-MX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Técnicas Atención al Cliente.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s-MX" altLang="es-HN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Impartido por: </a:t>
            </a:r>
            <a:r>
              <a:rPr lang="es-MX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Instituto Nacional de Formación Profesional INFOP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s-MX" altLang="es-HN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Fecha: </a:t>
            </a:r>
            <a:r>
              <a:rPr lang="es-MX" altLang="es-HN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23 de agosto del 2017.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495550" y="4508500"/>
            <a:ext cx="73675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i="1">
                <a:solidFill>
                  <a:srgbClr val="002060"/>
                </a:solidFill>
                <a:latin typeface="Bookman Old Style" panose="02050604050505020204" pitchFamily="18" charset="0"/>
              </a:rPr>
              <a:t>Al igual que en el caso anterior se colocará en orden de proximidad cronológica y relevancia para el puesto que aplica. </a:t>
            </a:r>
          </a:p>
        </p:txBody>
      </p:sp>
    </p:spTree>
    <p:extLst>
      <p:ext uri="{BB962C8B-B14F-4D97-AF65-F5344CB8AC3E}">
        <p14:creationId xmlns:p14="http://schemas.microsoft.com/office/powerpoint/2010/main" val="92743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n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648075" y="1093788"/>
            <a:ext cx="53721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IV. Experiencia Laboral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908176" y="2049463"/>
            <a:ext cx="8208963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000">
                <a:latin typeface="Bookman Old Style" panose="02050604050505020204" pitchFamily="18" charset="0"/>
              </a:rPr>
              <a:t>Es importante mencionar todos los trabajos realizados, o los que mas se relacionen con el Puesto al que se aspira en el momento. Incluyendo los siguientes Datos: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797176" y="3429000"/>
            <a:ext cx="787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>
                <a:latin typeface="Bookman Old Style" panose="02050604050505020204" pitchFamily="18" charset="0"/>
              </a:rPr>
              <a:t>Nombre de la Empresa, Institución.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795589" y="3852863"/>
            <a:ext cx="787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>
                <a:latin typeface="Bookman Old Style" panose="02050604050505020204" pitchFamily="18" charset="0"/>
              </a:rPr>
              <a:t>Puesto que ocupó.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795588" y="4322763"/>
            <a:ext cx="787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>
                <a:latin typeface="Bookman Old Style" panose="02050604050505020204" pitchFamily="18" charset="0"/>
              </a:rPr>
              <a:t>Principales funciones desarrolladas.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797176" y="4811713"/>
            <a:ext cx="7870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>
                <a:latin typeface="Bookman Old Style" panose="02050604050505020204" pitchFamily="18" charset="0"/>
              </a:rPr>
              <a:t>Fecha de inicio y de finalización de labores.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795588" y="5264150"/>
            <a:ext cx="787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>
                <a:latin typeface="Bookman Old Style" panose="02050604050505020204" pitchFamily="18" charset="0"/>
              </a:rPr>
              <a:t>Teléfono y dirección de la Empresa.</a:t>
            </a:r>
            <a:endParaRPr lang="es-ES" altLang="es-HN" sz="20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4886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519363" y="1093789"/>
            <a:ext cx="76644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V. Habilidades o Competencias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08189" y="2098676"/>
            <a:ext cx="81756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200">
                <a:latin typeface="Bookman Old Style" panose="02050604050505020204" pitchFamily="18" charset="0"/>
              </a:rPr>
              <a:t>Un buen C.V. debe resaltar todas las habilidades personales que caracterizan al titular del mismo y que pueden ser de especial interés a la empresa o empleador a quienes estamos ofertando nuestros servicios.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0414" y="3684588"/>
            <a:ext cx="5589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000" b="1" i="1">
                <a:solidFill>
                  <a:srgbClr val="002060"/>
                </a:solidFill>
                <a:latin typeface="Bookman Old Style" panose="02050604050505020204" pitchFamily="18" charset="0"/>
              </a:rPr>
              <a:t>Ejemplo: 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116263" y="4084638"/>
            <a:ext cx="558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Facilidad de Expresión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114675" y="4484688"/>
            <a:ext cx="5589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Capacidad de trabajo bajo presión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114675" y="4916488"/>
            <a:ext cx="5589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Manejo de Office e Internet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114675" y="5326063"/>
            <a:ext cx="5589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000" b="1">
                <a:solidFill>
                  <a:srgbClr val="002060"/>
                </a:solidFill>
                <a:latin typeface="Bookman Old Style" panose="02050604050505020204" pitchFamily="18" charset="0"/>
              </a:rPr>
              <a:t>Etc.</a:t>
            </a:r>
            <a:endParaRPr lang="es-MX" altLang="es-HN" sz="200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9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855914" y="954089"/>
            <a:ext cx="76660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VI. Otros Datos de Interés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97064" y="1747839"/>
            <a:ext cx="83978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200">
                <a:latin typeface="Bookman Old Style" panose="02050604050505020204" pitchFamily="18" charset="0"/>
              </a:rPr>
              <a:t>Señalar aquellos aspectos que no se hayan incluido en los anteriores apartados y pueden tener relevancia en la obtención de un empleo.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43125" y="3228976"/>
            <a:ext cx="7632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Licencia de Conducir (Liviana, pesada, de moto)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143125" y="4414838"/>
            <a:ext cx="76327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Disponibilidad de horario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143125" y="4022726"/>
            <a:ext cx="7632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Disponibilidad de viajar dentro y fuera del país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32013" y="3606801"/>
            <a:ext cx="7632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Posee vehículo o moto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132013" y="4830763"/>
            <a:ext cx="76327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Actividades en Asociaciones u Organizaciones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554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566989" y="1038225"/>
            <a:ext cx="76660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VII. Referencias Personales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0538" y="1741489"/>
            <a:ext cx="77597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200">
                <a:latin typeface="Bookman Old Style" panose="02050604050505020204" pitchFamily="18" charset="0"/>
              </a:rPr>
              <a:t>Se refiere a aquellas personas que nos conocen y pueden confirmar los aspectos positivos de nuestra vida personal, profesional y/o laboral.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60538" y="3044825"/>
            <a:ext cx="7759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200">
                <a:latin typeface="Bookman Old Style" panose="02050604050505020204" pitchFamily="18" charset="0"/>
              </a:rPr>
              <a:t>Debe considerarse un mínimo de tres referencias personales, que no sean familiares.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774825" y="4468814"/>
            <a:ext cx="82311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347788" indent="-1347788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s-MX" altLang="es-HN" sz="2200" b="1" i="1">
                <a:solidFill>
                  <a:srgbClr val="002060"/>
                </a:solidFill>
                <a:latin typeface="Bookman Old Style" panose="02050604050505020204" pitchFamily="18" charset="0"/>
              </a:rPr>
              <a:t>Ejemplo: </a:t>
            </a:r>
            <a:r>
              <a:rPr lang="es-MX" altLang="es-HN" sz="2200">
                <a:solidFill>
                  <a:srgbClr val="002060"/>
                </a:solidFill>
                <a:latin typeface="Bookman Old Style" panose="02050604050505020204" pitchFamily="18" charset="0"/>
              </a:rPr>
              <a:t>Lic. Emilio Josué Gómez, Gerente Propietario de Pollos Superiores, Tel. 8888 - 8888</a:t>
            </a:r>
          </a:p>
        </p:txBody>
      </p:sp>
    </p:spTree>
    <p:extLst>
      <p:ext uri="{BB962C8B-B14F-4D97-AF65-F5344CB8AC3E}">
        <p14:creationId xmlns:p14="http://schemas.microsoft.com/office/powerpoint/2010/main" val="192060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ltGray">
          <a:xfrm>
            <a:off x="2082801" y="889000"/>
            <a:ext cx="7775575" cy="55403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lang="es-MX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919288" y="1793876"/>
            <a:ext cx="79549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El C.V., continua siendo un instrumento esencial a la hora de buscar y encontrar un empleo acorde a las propias expectativas y deseos del buscador.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19288" y="3105150"/>
            <a:ext cx="7993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A través del C.V. se determinar qué personas interesa entrevistar y cuales no.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919289" y="4076700"/>
            <a:ext cx="79200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MX" altLang="es-HN" sz="2200">
                <a:latin typeface="Bookman Old Style" panose="02050604050505020204" pitchFamily="18" charset="0"/>
              </a:rPr>
              <a:t>En la elaboración del CV, no hay que olvidar que la presentación también es importante.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67095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31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ltGray">
          <a:xfrm>
            <a:off x="664029" y="2505076"/>
            <a:ext cx="1100545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Arial" panose="020B0604020202020204" pitchFamily="34" charset="0"/>
              <a:buNone/>
            </a:pPr>
            <a:r>
              <a:rPr lang="es-HN" altLang="es-HN" sz="2200" dirty="0">
                <a:latin typeface="Bookman Old Style" panose="02050604050505020204" pitchFamily="18" charset="0"/>
              </a:rPr>
              <a:t>Es la carta de presentación, ya que el empleador no nos conoce y a través del Currículum se formará una idea de nuestro perfil.</a:t>
            </a:r>
          </a:p>
        </p:txBody>
      </p:sp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703388" y="1082675"/>
            <a:ext cx="6951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4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Currículum Vitae (C.V.) </a:t>
            </a:r>
            <a:endParaRPr lang="es-ES" sz="4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279650" y="1982789"/>
            <a:ext cx="72723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¿Qué es?</a:t>
            </a:r>
            <a:endParaRPr lang="es-ES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ltGray">
          <a:xfrm>
            <a:off x="511628" y="3933826"/>
            <a:ext cx="1128848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Arial" panose="020B0604020202020204" pitchFamily="34" charset="0"/>
              <a:buNone/>
            </a:pPr>
            <a:r>
              <a:rPr lang="es-HN" altLang="es-HN" sz="2200" dirty="0">
                <a:latin typeface="Bookman Old Style" panose="02050604050505020204" pitchFamily="18" charset="0"/>
              </a:rPr>
              <a:t>Es una recopilación de todos los datos personales, académicos y experiencia laboral de una persona, a lo largo de su vida independientemente del puesto de trabajo al cual se opta en el proceso de selección. </a:t>
            </a:r>
          </a:p>
        </p:txBody>
      </p:sp>
    </p:spTree>
    <p:extLst>
      <p:ext uri="{BB962C8B-B14F-4D97-AF65-F5344CB8AC3E}">
        <p14:creationId xmlns:p14="http://schemas.microsoft.com/office/powerpoint/2010/main" val="20031257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6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480197" y="3668412"/>
            <a:ext cx="7369392" cy="1185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altLang="es-HN" sz="1800" b="1" dirty="0" smtClean="0">
                <a:latin typeface="Tekton Pro Ext" panose="020F0605020208020904" pitchFamily="34" charset="0"/>
              </a:rPr>
              <a:t>Servicio Nacional de Empleo de Honduras – Regional Tegucigalpa</a:t>
            </a:r>
            <a:endParaRPr lang="es-ES" altLang="es-HN" sz="1800" b="1" dirty="0">
              <a:latin typeface="Tekton Pro Ext" panose="020F06050202080209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53522" y="2599391"/>
            <a:ext cx="8497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HN" sz="4000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Gracias Por Su Atención</a:t>
            </a:r>
            <a:endParaRPr lang="es-ES" altLang="es-HN" sz="4000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47850" y="4767800"/>
            <a:ext cx="8496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eurolabortegucigalpa@gmail.com</a:t>
            </a:r>
            <a:endParaRPr lang="es-MX" altLang="es-HN" sz="2000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senaeh@trabajo.gob.hn</a:t>
            </a:r>
            <a:r>
              <a:rPr lang="es-MX" altLang="es-HN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ES" altLang="es-HN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87600" y="5404388"/>
            <a:ext cx="7416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HN" sz="2400" b="1" dirty="0">
                <a:latin typeface="Tekton Pro Ext" pitchFamily="34" charset="0"/>
              </a:rPr>
              <a:t>Tel. 2232 1500</a:t>
            </a:r>
            <a:endParaRPr lang="en-US" altLang="es-HN" sz="2400" b="1" dirty="0">
              <a:latin typeface="Tekton Pro Ext" pitchFamily="34" charset="0"/>
            </a:endParaRPr>
          </a:p>
        </p:txBody>
      </p:sp>
      <p:pic>
        <p:nvPicPr>
          <p:cNvPr id="8" name="Imagen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6" y="1019406"/>
            <a:ext cx="3749675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742" y="1121637"/>
            <a:ext cx="37274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04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86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ltGray">
          <a:xfrm>
            <a:off x="1077686" y="2232025"/>
            <a:ext cx="874122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 dirty="0">
                <a:latin typeface="Bookman Old Style" panose="02050604050505020204" pitchFamily="18" charset="0"/>
              </a:rPr>
              <a:t>Dar información del buscador(a) de empleo, frente a los empleadores. </a:t>
            </a:r>
            <a:endParaRPr lang="es-ES" altLang="es-HN" sz="22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51001" y="1204914"/>
            <a:ext cx="727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Objetivos del Curriculum Vitae</a:t>
            </a:r>
            <a:endParaRPr lang="es-ES" sz="28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ltGray">
          <a:xfrm>
            <a:off x="1651001" y="3095626"/>
            <a:ext cx="62452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 dirty="0">
                <a:latin typeface="Bookman Old Style" panose="02050604050505020204" pitchFamily="18" charset="0"/>
              </a:rPr>
              <a:t>Obtener una entrevista de trabajo</a:t>
            </a:r>
            <a:endParaRPr lang="es-ES" altLang="es-HN" sz="2200" dirty="0">
              <a:latin typeface="Bookman Old Style" panose="0205060405050502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3297239"/>
            <a:ext cx="2414588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51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n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ltGray">
          <a:xfrm>
            <a:off x="2176463" y="4992688"/>
            <a:ext cx="48244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Bien presentado.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7" name="Text Box 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147889" y="1079501"/>
            <a:ext cx="7164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36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Generales del C.V.</a:t>
            </a:r>
            <a:endParaRPr lang="es-ES" sz="3600" b="1" dirty="0">
              <a:solidFill>
                <a:srgbClr val="D6A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ltGray">
          <a:xfrm>
            <a:off x="2176464" y="2644775"/>
            <a:ext cx="7216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Estar actualizado.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ltGray">
          <a:xfrm>
            <a:off x="2176463" y="3111500"/>
            <a:ext cx="7231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Conciso. (Breve)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ltGray">
          <a:xfrm>
            <a:off x="2176463" y="3590926"/>
            <a:ext cx="72310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Contener información honesta y positiva.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ltGray">
          <a:xfrm>
            <a:off x="2176463" y="4056063"/>
            <a:ext cx="7231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Dar una imagen profesional.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ltGray">
          <a:xfrm>
            <a:off x="2176463" y="4514851"/>
            <a:ext cx="57594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Estar ordenado por apartados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n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Rectángulo 14">
            <a:extLst>
              <a:ext uri="{FF2B5EF4-FFF2-40B4-BE49-F238E27FC236}"/>
            </a:extLst>
          </p:cNvPr>
          <p:cNvSpPr/>
          <p:nvPr/>
        </p:nvSpPr>
        <p:spPr>
          <a:xfrm>
            <a:off x="2417764" y="930275"/>
            <a:ext cx="7127875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32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Cómo Presentar su C.V</a:t>
            </a:r>
          </a:p>
        </p:txBody>
      </p:sp>
      <p:sp>
        <p:nvSpPr>
          <p:cNvPr id="4" name="Rectángulo 3">
            <a:extLst>
              <a:ext uri="{FF2B5EF4-FFF2-40B4-BE49-F238E27FC236}"/>
            </a:extLst>
          </p:cNvPr>
          <p:cNvSpPr/>
          <p:nvPr/>
        </p:nvSpPr>
        <p:spPr>
          <a:xfrm>
            <a:off x="4154489" y="1708151"/>
            <a:ext cx="38830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En su Contenido: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ltGray">
          <a:xfrm>
            <a:off x="2205039" y="2565401"/>
            <a:ext cx="77803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Claro al presentar la información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ltGray">
          <a:xfrm>
            <a:off x="2205038" y="3071813"/>
            <a:ext cx="78470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Enfocar la información al puesto que solicita.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ltGray">
          <a:xfrm>
            <a:off x="2205039" y="3579813"/>
            <a:ext cx="77358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Se debe indicar el ultimo estudio realizado.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2443164" y="4508501"/>
            <a:ext cx="7559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HN" altLang="es-HN" sz="20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No hace falta decir que posee la educación primaria si ya tiene un nivel secundario. </a:t>
            </a:r>
            <a:endParaRPr lang="es-HN" altLang="es-HN" sz="2000" i="1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8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21" grpId="0"/>
      <p:bldP spid="22" grpId="0"/>
      <p:bldP spid="23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ltGray">
          <a:xfrm>
            <a:off x="2481264" y="4025900"/>
            <a:ext cx="7780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Evitar detalles inútiles.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3" name="Rectángulo 2"/>
          <p:cNvSpPr>
            <a:spLocks noChangeArrowheads="1"/>
          </p:cNvSpPr>
          <p:nvPr/>
        </p:nvSpPr>
        <p:spPr bwMode="auto">
          <a:xfrm>
            <a:off x="2543176" y="5013325"/>
            <a:ext cx="496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HN" altLang="es-HN" sz="2000" i="1">
                <a:solidFill>
                  <a:srgbClr val="002060"/>
                </a:solidFill>
                <a:latin typeface="Bookman Old Style" panose="02050604050505020204" pitchFamily="18" charset="0"/>
              </a:rPr>
              <a:t>Peso, altura, número de hijos, etc.</a:t>
            </a:r>
            <a:endParaRPr lang="es-HN" altLang="es-HN" sz="2000" i="1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ltGray">
          <a:xfrm>
            <a:off x="2411413" y="3084514"/>
            <a:ext cx="78470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No es necesario hablar de pretensiones económicas, ese punto se debe tratar en la entrevista.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/>
            </a:extLst>
          </p:cNvPr>
          <p:cNvSpPr/>
          <p:nvPr/>
        </p:nvSpPr>
        <p:spPr>
          <a:xfrm>
            <a:off x="2543176" y="1098551"/>
            <a:ext cx="71278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2800" b="1" dirty="0">
                <a:solidFill>
                  <a:srgbClr val="D6A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Cómo Presentar su Currículum Vitae</a:t>
            </a:r>
          </a:p>
        </p:txBody>
      </p:sp>
      <p:sp>
        <p:nvSpPr>
          <p:cNvPr id="6" name="Rectángulo 5">
            <a:extLst>
              <a:ext uri="{FF2B5EF4-FFF2-40B4-BE49-F238E27FC236}"/>
            </a:extLst>
          </p:cNvPr>
          <p:cNvSpPr/>
          <p:nvPr/>
        </p:nvSpPr>
        <p:spPr>
          <a:xfrm>
            <a:off x="4154489" y="1946276"/>
            <a:ext cx="38830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En su Contenido</a:t>
            </a: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Ext" panose="020F06050202080209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0933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ltGray">
          <a:xfrm>
            <a:off x="2243139" y="2009775"/>
            <a:ext cx="76723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Destacar los empleos que estén relacionados con el puesto de trabajo solicitado.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ltGray">
          <a:xfrm>
            <a:off x="2260600" y="2935289"/>
            <a:ext cx="77041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En el caso de buscar el primer empleo, destacar prácticas y conocimientos profesionales adquiridos.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ltGray">
          <a:xfrm>
            <a:off x="2260600" y="3860800"/>
            <a:ext cx="77041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Adaptar el CV remarcando las experiencias más interesantes para la oferta a la que se aplica.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ltGray">
          <a:xfrm>
            <a:off x="2243139" y="4786314"/>
            <a:ext cx="77041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Destacar los números de teléfono donde puedan localizarlos.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49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ltGray">
          <a:xfrm>
            <a:off x="2219326" y="1773238"/>
            <a:ext cx="77755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Máximo en 2 hojas.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/>
            </a:extLst>
          </p:cNvPr>
          <p:cNvSpPr/>
          <p:nvPr/>
        </p:nvSpPr>
        <p:spPr>
          <a:xfrm>
            <a:off x="2351089" y="896938"/>
            <a:ext cx="71342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En su Redacción</a:t>
            </a: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 Ext" panose="020F0605020208020904" pitchFamily="34" charset="0"/>
              </a:rPr>
              <a:t>: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ltGray">
          <a:xfrm>
            <a:off x="2163764" y="2219326"/>
            <a:ext cx="77755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Evitar errores de ortografía.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ltGray">
          <a:xfrm>
            <a:off x="2151064" y="2687639"/>
            <a:ext cx="7800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Preferiblemente usar letras Arial o Time New Román, tamaño 12.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ltGray">
          <a:xfrm>
            <a:off x="2141539" y="3371851"/>
            <a:ext cx="78184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Evitar correcciones hechas a mano.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/>
            </a:extLst>
          </p:cNvPr>
          <p:cNvSpPr/>
          <p:nvPr/>
        </p:nvSpPr>
        <p:spPr>
          <a:xfrm>
            <a:off x="2506663" y="4232276"/>
            <a:ext cx="72009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H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En su Presentación: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ltGray">
          <a:xfrm>
            <a:off x="2220914" y="4837114"/>
            <a:ext cx="77501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Presentar el currículum vitae (C.V.) en fólder o sobre de papel manila, dependiendo del caso.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5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n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3238501" y="0"/>
            <a:ext cx="6143625" cy="8763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s-ES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HN" sz="36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s-E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ltGray">
          <a:xfrm>
            <a:off x="2119313" y="1257301"/>
            <a:ext cx="7759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Respetar los márgenes y espacios.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ltGray">
          <a:xfrm>
            <a:off x="2128839" y="1725613"/>
            <a:ext cx="79517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Elaborado en computadora.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ltGray">
          <a:xfrm>
            <a:off x="2119314" y="3013075"/>
            <a:ext cx="7926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Léalo varias veces, para asegurarse que está bien.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ltGray">
          <a:xfrm>
            <a:off x="2128839" y="3482975"/>
            <a:ext cx="7761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Presentar la impresión original del currículum vitae y guardar varias copias.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ltGray">
          <a:xfrm>
            <a:off x="2106614" y="4243389"/>
            <a:ext cx="7908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Se sugiere utilizar colores para su impresión, cuidando de no caer en exageraciones o extravagancias. 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ltGray">
          <a:xfrm>
            <a:off x="2128838" y="2251075"/>
            <a:ext cx="72009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3525" indent="-263525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C000"/>
              </a:buClr>
              <a:buFont typeface="Wingdings" panose="05000000000000000000" pitchFamily="2" charset="2"/>
              <a:buChar char="v"/>
            </a:pPr>
            <a:r>
              <a:rPr lang="es-HN" altLang="es-HN" sz="2200">
                <a:latin typeface="Bookman Old Style" panose="02050604050505020204" pitchFamily="18" charset="0"/>
              </a:rPr>
              <a:t>Las hojas deben estar limpias sin arrugas, ni manchas. </a:t>
            </a:r>
            <a:endParaRPr lang="es-ES" altLang="es-HN" sz="220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68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  <p:bldP spid="16" grpId="0"/>
      <p:bldP spid="17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936</Words>
  <Application>Microsoft Office PowerPoint</Application>
  <PresentationFormat>Panorámica</PresentationFormat>
  <Paragraphs>152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35" baseType="lpstr">
      <vt:lpstr>Arial</vt:lpstr>
      <vt:lpstr>Bookman Old Style</vt:lpstr>
      <vt:lpstr>Calibri</vt:lpstr>
      <vt:lpstr>Calibri Light</vt:lpstr>
      <vt:lpstr>Calisto MT</vt:lpstr>
      <vt:lpstr>Cambria</vt:lpstr>
      <vt:lpstr>Kristen ITC</vt:lpstr>
      <vt:lpstr>Palatino Linotype</vt:lpstr>
      <vt:lpstr>Script MT Bold</vt:lpstr>
      <vt:lpstr>Tahoma</vt:lpstr>
      <vt:lpstr>Tekton Pro Ext</vt:lpstr>
      <vt:lpstr>Times New Roman</vt:lpstr>
      <vt:lpstr>Tw Cen MT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Cerrato</dc:creator>
  <cp:lastModifiedBy>lizethavila1@gmail.com</cp:lastModifiedBy>
  <cp:revision>6</cp:revision>
  <dcterms:created xsi:type="dcterms:W3CDTF">2018-06-01T20:46:42Z</dcterms:created>
  <dcterms:modified xsi:type="dcterms:W3CDTF">2018-07-30T16:39:33Z</dcterms:modified>
</cp:coreProperties>
</file>