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77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6" r:id="rId17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38EEE-DC39-4436-83FA-085ADAFE3016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BC863-A495-479A-83D1-03CA3C946C4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15127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HN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983951-48F2-452A-829B-E529C1FCD20B}" type="slidenum">
              <a:rPr lang="es-HN" altLang="es-HN" smtClean="0"/>
              <a:pPr>
                <a:defRPr/>
              </a:pPr>
              <a:t>5</a:t>
            </a:fld>
            <a:endParaRPr lang="es-HN" altLang="es-HN"/>
          </a:p>
        </p:txBody>
      </p:sp>
    </p:spTree>
    <p:extLst>
      <p:ext uri="{BB962C8B-B14F-4D97-AF65-F5344CB8AC3E}">
        <p14:creationId xmlns:p14="http://schemas.microsoft.com/office/powerpoint/2010/main" val="633203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HN" altLang="es-HN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54668A-D31C-456A-9254-DE3435FC97C0}" type="slidenum">
              <a:rPr lang="es-HN" altLang="es-HN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s-HN" altLang="es-HN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1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37790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24597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3609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7084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3173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7200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85415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8967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7717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1207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4341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3006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acitateparaelempleo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leate.gob.h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eurolabortegucigalpa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hyperlink" Target="mailto:senaeh@trabajo.gob.h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n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9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973289"/>
              </p:ext>
            </p:extLst>
          </p:nvPr>
        </p:nvGraphicFramePr>
        <p:xfrm>
          <a:off x="1360714" y="987426"/>
          <a:ext cx="9494160" cy="3770313"/>
        </p:xfrm>
        <a:graphic>
          <a:graphicData uri="http://schemas.openxmlformats.org/drawingml/2006/table">
            <a:tbl>
              <a:tblPr/>
              <a:tblGrid>
                <a:gridCol w="5128259"/>
                <a:gridCol w="360726"/>
                <a:gridCol w="4005175"/>
              </a:tblGrid>
              <a:tr h="2527373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3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SECRETARÍA DE TRABAJO Y SEGURIDAD SOCIAL</a:t>
                      </a:r>
                      <a:endParaRPr kumimoji="0" lang="es-H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784" marR="133784" marT="133776" marB="133776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endParaRPr kumimoji="0" lang="es-H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4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BF9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133784" marR="133784" marT="133776" marB="133776" anchor="ctr" horzOverflow="overflow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</a:tr>
              <a:tr h="1242940"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H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H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H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784" marR="133784" marT="133776" marB="13377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H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784" marR="133784" marT="133776" marB="13377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579735" y="1279299"/>
            <a:ext cx="39909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2400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Inteligencia Emocional Ante la Búsqueda de Empleo </a:t>
            </a:r>
            <a:endParaRPr lang="es-ES" sz="2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083" name="Imagen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4" y="4261757"/>
            <a:ext cx="3749675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Imagen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317" y="4261757"/>
            <a:ext cx="372745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49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ltGray">
          <a:xfrm>
            <a:off x="2208214" y="1063625"/>
            <a:ext cx="7775575" cy="55245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s-E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Recuerde </a:t>
            </a:r>
            <a:r>
              <a:rPr lang="es-E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que…</a:t>
            </a:r>
            <a:endParaRPr lang="es-MX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685799" y="1821002"/>
            <a:ext cx="964292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000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Para </a:t>
            </a:r>
            <a:r>
              <a:rPr lang="es-ES" sz="2000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conseguir empleo no se requiere contar con un Currículum Vitae muy bueno. Cada vez toman más fuerza otros aspectos como</a:t>
            </a:r>
            <a:r>
              <a:rPr lang="es-ES" sz="2000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:</a:t>
            </a:r>
            <a:endParaRPr lang="es-ES" sz="2000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676401" y="2733815"/>
            <a:ext cx="925285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ct val="500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s-ES" altLang="es-ES" sz="2000" dirty="0">
                <a:latin typeface="Bookman Old Style" panose="02050604050505020204" pitchFamily="18" charset="0"/>
              </a:rPr>
              <a:t>Capacidad de trabajar en equipo.</a:t>
            </a:r>
          </a:p>
          <a:p>
            <a:pPr marL="342900" indent="-342900">
              <a:lnSpc>
                <a:spcPct val="100000"/>
              </a:lnSpc>
              <a:spcBef>
                <a:spcPct val="500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s-ES" altLang="es-ES" sz="2000" dirty="0">
                <a:latin typeface="Bookman Old Style" panose="02050604050505020204" pitchFamily="18" charset="0"/>
              </a:rPr>
              <a:t>Resistencia a la frustración.</a:t>
            </a:r>
          </a:p>
          <a:p>
            <a:pPr marL="342900" indent="-342900">
              <a:lnSpc>
                <a:spcPct val="100000"/>
              </a:lnSpc>
              <a:spcBef>
                <a:spcPct val="500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s-ES" altLang="es-ES" sz="2000" dirty="0">
                <a:latin typeface="Bookman Old Style" panose="02050604050505020204" pitchFamily="18" charset="0"/>
              </a:rPr>
              <a:t>Tener liderazgo.</a:t>
            </a:r>
          </a:p>
          <a:p>
            <a:pPr marL="342900" indent="-342900">
              <a:lnSpc>
                <a:spcPct val="100000"/>
              </a:lnSpc>
              <a:spcBef>
                <a:spcPct val="500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s-ES" altLang="es-ES" sz="2000" dirty="0">
                <a:latin typeface="Bookman Old Style" panose="02050604050505020204" pitchFamily="18" charset="0"/>
              </a:rPr>
              <a:t>Buenas relaciones interpersonales.</a:t>
            </a:r>
          </a:p>
          <a:p>
            <a:pPr marL="342900" indent="-342900">
              <a:lnSpc>
                <a:spcPct val="100000"/>
              </a:lnSpc>
              <a:spcBef>
                <a:spcPct val="5000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s-ES" altLang="es-ES" sz="2000" dirty="0">
                <a:latin typeface="Bookman Old Style" panose="02050604050505020204" pitchFamily="18" charset="0"/>
              </a:rPr>
              <a:t>Capacidad de buscar equilibrio en medio de situaciones difíciles.</a:t>
            </a:r>
          </a:p>
        </p:txBody>
      </p:sp>
    </p:spTree>
    <p:extLst>
      <p:ext uri="{BB962C8B-B14F-4D97-AF65-F5344CB8AC3E}">
        <p14:creationId xmlns:p14="http://schemas.microsoft.com/office/powerpoint/2010/main" val="164553889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1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589315" y="977740"/>
            <a:ext cx="863237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2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¿Cómo </a:t>
            </a:r>
            <a:r>
              <a:rPr lang="es-ES" sz="32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se prepara una persona con IE para una entrevista de trabajo?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81100" y="2390468"/>
            <a:ext cx="98298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000" dirty="0">
                <a:latin typeface="Bookman Old Style" panose="02050604050505020204" pitchFamily="18" charset="0"/>
              </a:rPr>
              <a:t>1. Busca información previa respecto de la empresa en donde va a ser entrevistado. </a:t>
            </a:r>
          </a:p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000" dirty="0">
                <a:latin typeface="Bookman Old Style" panose="02050604050505020204" pitchFamily="18" charset="0"/>
              </a:rPr>
              <a:t>2. Redacta algunas preguntas que le podrían hacer y ensaya las respuestas frente a un espejo para incrementar su nivel de seguridad.</a:t>
            </a:r>
          </a:p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000" dirty="0">
                <a:latin typeface="Bookman Old Style" panose="02050604050505020204" pitchFamily="18" charset="0"/>
              </a:rPr>
              <a:t>3. Estudia su propio currículo y maneja muy bien la información allí contenida.</a:t>
            </a:r>
          </a:p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000" dirty="0">
                <a:latin typeface="Bookman Old Style" panose="02050604050505020204" pitchFamily="18" charset="0"/>
              </a:rPr>
              <a:t>4. Realiza algunos ejercicios básicos de respiración antes de empezar la entrevista.</a:t>
            </a:r>
          </a:p>
        </p:txBody>
      </p:sp>
    </p:spTree>
    <p:extLst>
      <p:ext uri="{BB962C8B-B14F-4D97-AF65-F5344CB8AC3E}">
        <p14:creationId xmlns:p14="http://schemas.microsoft.com/office/powerpoint/2010/main" val="6999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405744" y="1127126"/>
            <a:ext cx="7848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800" b="1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¿Cómo ayudar a mi autoestima en situación de desempleo?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262176" y="3071236"/>
            <a:ext cx="1056277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endParaRPr lang="es-ES" altLang="es-HN" sz="2000" b="1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s-ES" altLang="es-HN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1. Vales mucho como persona, eres una obra de la creación de Dios.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s-ES" altLang="es-HN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s-ES" altLang="es-HN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2. Culpabilizarte o culpabilizar a otros no servirá de nada.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s-ES" altLang="es-HN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s-ES" altLang="es-HN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3. Aprende de tus errores para mejorar tus futuras búsquedas de empleo</a:t>
            </a:r>
            <a:r>
              <a:rPr lang="es-ES" altLang="es-HN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  <a:endParaRPr lang="es-ES" altLang="es-HN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262176" y="2324993"/>
            <a:ext cx="7367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s-ES" altLang="es-HN" sz="20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Ejemplo</a:t>
            </a:r>
            <a:r>
              <a:rPr lang="es-ES" altLang="es-HN" sz="20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: Ten en cuenta lo siguiente</a:t>
            </a:r>
            <a:r>
              <a:rPr lang="es-ES" altLang="es-HN" sz="20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:</a:t>
            </a:r>
            <a:endParaRPr lang="es-ES" altLang="es-HN" sz="2000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3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n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85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22465" y="1305341"/>
            <a:ext cx="1014707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000" dirty="0" smtClean="0">
                <a:latin typeface="Bookman Old Style" panose="02050604050505020204" pitchFamily="18" charset="0"/>
              </a:rPr>
              <a:t>4</a:t>
            </a:r>
            <a:r>
              <a:rPr lang="es-ES" altLang="es-HN" sz="2000" dirty="0">
                <a:latin typeface="Bookman Old Style" panose="02050604050505020204" pitchFamily="18" charset="0"/>
              </a:rPr>
              <a:t>. Utiliza tu tiempo libre para volver a comunicarte con viejos conocidos, eso reactivará tu red de contactos que son muy importantes para facilitar la búsqueda de empleo</a:t>
            </a:r>
            <a:r>
              <a:rPr lang="es-ES" altLang="es-HN" sz="2000" dirty="0" smtClean="0">
                <a:latin typeface="Bookman Old Style" panose="020506040505050202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endParaRPr lang="es-ES" altLang="es-HN" sz="2000" dirty="0">
              <a:latin typeface="Bookman Old Style" panose="02050604050505020204" pitchFamily="18" charset="0"/>
            </a:endParaRPr>
          </a:p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000" dirty="0" smtClean="0">
                <a:latin typeface="Bookman Old Style" panose="02050604050505020204" pitchFamily="18" charset="0"/>
              </a:rPr>
              <a:t>5</a:t>
            </a:r>
            <a:r>
              <a:rPr lang="es-ES" altLang="es-HN" sz="2000" dirty="0">
                <a:latin typeface="Bookman Old Style" panose="02050604050505020204" pitchFamily="18" charset="0"/>
              </a:rPr>
              <a:t>. Procura ejercitarte un poco ahora que tienes tiempo, contribuirá positivamente a tu salud y te ayudará a elevar el autoestima</a:t>
            </a:r>
            <a:r>
              <a:rPr lang="es-ES" altLang="es-HN" sz="2000" dirty="0" smtClean="0">
                <a:latin typeface="Bookman Old Style" panose="020506040505050202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endParaRPr lang="es-ES" altLang="es-HN" sz="2000" dirty="0">
              <a:latin typeface="Bookman Old Style" panose="02050604050505020204" pitchFamily="18" charset="0"/>
            </a:endParaRPr>
          </a:p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000" dirty="0" smtClean="0">
                <a:latin typeface="Bookman Old Style" panose="02050604050505020204" pitchFamily="18" charset="0"/>
              </a:rPr>
              <a:t>6</a:t>
            </a:r>
            <a:r>
              <a:rPr lang="es-ES" altLang="es-HN" sz="2000" dirty="0">
                <a:latin typeface="Bookman Old Style" panose="02050604050505020204" pitchFamily="18" charset="0"/>
              </a:rPr>
              <a:t>. Piensa en la posibilidad de inscribirte a un programa de voluntarios mientras encuentras un trabajo. Te ayudará a proyectarte y a incrementar aún más tu red de contactos.</a:t>
            </a:r>
          </a:p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es-ES" altLang="es-HN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94886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519363" y="1093789"/>
            <a:ext cx="76644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8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Capacítate </a:t>
            </a:r>
            <a:r>
              <a:rPr lang="es-MX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Gratis y Certifícate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72243" y="2165612"/>
            <a:ext cx="1004751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200" dirty="0">
                <a:latin typeface="Bookman Old Style" panose="02050604050505020204" pitchFamily="18" charset="0"/>
              </a:rPr>
              <a:t>Mientras dure tu búsqueda de trabajo puedes aprovechar tu tiempo libre para capacitarte gratis.</a:t>
            </a:r>
          </a:p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endParaRPr lang="es-ES" altLang="es-HN" sz="2200" dirty="0">
              <a:latin typeface="Bookman Old Style" panose="02050604050505020204" pitchFamily="18" charset="0"/>
            </a:endParaRPr>
          </a:p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200" dirty="0">
                <a:latin typeface="Bookman Old Style" panose="02050604050505020204" pitchFamily="18" charset="0"/>
              </a:rPr>
              <a:t>Ingresa a </a:t>
            </a:r>
            <a:r>
              <a:rPr lang="es-ES" altLang="es-HN" sz="2200" dirty="0" smtClean="0">
                <a:latin typeface="Bookman Old Style" panose="02050604050505020204" pitchFamily="18" charset="0"/>
                <a:hlinkClick r:id="rId3"/>
              </a:rPr>
              <a:t>www.capacitateparaelempleo.org</a:t>
            </a:r>
            <a:r>
              <a:rPr lang="es-ES" altLang="es-HN" sz="2200" dirty="0" smtClean="0">
                <a:latin typeface="Bookman Old Style" panose="02050604050505020204" pitchFamily="18" charset="0"/>
              </a:rPr>
              <a:t>  </a:t>
            </a:r>
            <a:r>
              <a:rPr lang="es-ES" altLang="es-HN" sz="2200" dirty="0">
                <a:latin typeface="Bookman Old Style" panose="02050604050505020204" pitchFamily="18" charset="0"/>
              </a:rPr>
              <a:t>y escoge uno de los más de 150 cursos diseñados para buscadores de empleo. Cuando termines imprime gratis tu certificado y agrégalo a los documentos anexos de tu currículum vitae.</a:t>
            </a:r>
          </a:p>
        </p:txBody>
      </p:sp>
    </p:spTree>
    <p:extLst>
      <p:ext uri="{BB962C8B-B14F-4D97-AF65-F5344CB8AC3E}">
        <p14:creationId xmlns:p14="http://schemas.microsoft.com/office/powerpoint/2010/main" val="343599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855914" y="954089"/>
            <a:ext cx="76660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8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Permítenos </a:t>
            </a:r>
            <a:r>
              <a:rPr lang="es-MX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Ayudarte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97064" y="1747839"/>
            <a:ext cx="83978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" altLang="es-HN" sz="2200" dirty="0">
                <a:latin typeface="Bookman Old Style" panose="02050604050505020204" pitchFamily="18" charset="0"/>
              </a:rPr>
              <a:t>Ingresa a </a:t>
            </a:r>
            <a:r>
              <a:rPr lang="es-ES" altLang="es-HN" sz="2200" dirty="0" smtClean="0">
                <a:latin typeface="Bookman Old Style" panose="02050604050505020204" pitchFamily="18" charset="0"/>
                <a:hlinkClick r:id="rId3"/>
              </a:rPr>
              <a:t>www.empleate.gob.hn</a:t>
            </a:r>
            <a:r>
              <a:rPr lang="es-ES" altLang="es-HN" sz="2200" dirty="0" smtClean="0">
                <a:latin typeface="Bookman Old Style" panose="02050604050505020204" pitchFamily="18" charset="0"/>
              </a:rPr>
              <a:t> </a:t>
            </a:r>
            <a:endParaRPr lang="es-ES" altLang="es-HN" sz="2200" dirty="0">
              <a:latin typeface="Bookman Old Style" panose="02050604050505020204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43000" y="3228976"/>
            <a:ext cx="9644743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ES" altLang="es-HN" sz="2200" dirty="0">
                <a:latin typeface="Bookman Old Style" panose="02050604050505020204" pitchFamily="18" charset="0"/>
              </a:rPr>
              <a:t>Crea tu perfil si no lo tienes y verifica las vacantes allí publicadas, una de ellas puede llevarte al trabajo que estás buscando.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endParaRPr lang="es-ES" altLang="es-HN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5540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6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480197" y="3668412"/>
            <a:ext cx="7369392" cy="1185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altLang="es-HN" sz="1800" b="1" dirty="0" smtClean="0">
                <a:latin typeface="Tekton Pro Ext" panose="020F0605020208020904" pitchFamily="34" charset="0"/>
              </a:rPr>
              <a:t>Servicio Nacional de Empleo de Honduras – Regional Tegucigalpa</a:t>
            </a:r>
            <a:endParaRPr lang="es-ES" altLang="es-HN" sz="1800" b="1" dirty="0">
              <a:latin typeface="Tekton Pro Ext" panose="020F06050202080209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3522" y="2599391"/>
            <a:ext cx="84978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HN" sz="4000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Gracias Por Su Atención</a:t>
            </a:r>
            <a:endParaRPr lang="es-ES" altLang="es-HN" sz="4000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847850" y="4767800"/>
            <a:ext cx="84963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2000" b="1" dirty="0" smtClean="0"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eurolabortegucigalpa@gmail.com</a:t>
            </a:r>
            <a:endParaRPr lang="es-MX" altLang="es-HN" sz="2000" b="1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2000" b="1" dirty="0" smtClean="0">
                <a:latin typeface="Tahoma" panose="020B0604030504040204" pitchFamily="34" charset="0"/>
                <a:cs typeface="Tahoma" panose="020B0604030504040204" pitchFamily="34" charset="0"/>
                <a:hlinkClick r:id="rId4"/>
              </a:rPr>
              <a:t>senaeh@trabajo.gob.hn</a:t>
            </a:r>
            <a:r>
              <a:rPr lang="es-MX" altLang="es-HN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ES" altLang="es-HN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87600" y="5404388"/>
            <a:ext cx="7416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2400" b="1" dirty="0">
                <a:latin typeface="Tekton Pro Ext" pitchFamily="34" charset="0"/>
              </a:rPr>
              <a:t>Tel. 2232 1500</a:t>
            </a:r>
            <a:endParaRPr lang="en-US" altLang="es-HN" sz="2400" b="1" dirty="0">
              <a:latin typeface="Tekton Pro Ext" pitchFamily="34" charset="0"/>
            </a:endParaRPr>
          </a:p>
        </p:txBody>
      </p:sp>
      <p:pic>
        <p:nvPicPr>
          <p:cNvPr id="8" name="Imagen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76" y="1019406"/>
            <a:ext cx="3749675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742" y="1121637"/>
            <a:ext cx="372745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04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ltGray">
          <a:xfrm>
            <a:off x="783770" y="2697164"/>
            <a:ext cx="103632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None/>
            </a:pPr>
            <a:r>
              <a:rPr lang="es-ES" altLang="es-HN" sz="2200" dirty="0">
                <a:latin typeface="Bookman Old Style" panose="02050604050505020204" pitchFamily="18" charset="0"/>
              </a:rPr>
              <a:t>Las emociones son estados que todos experimentamos pero, no por ser tan habituales dejan de tener cierta complejidad.</a:t>
            </a:r>
          </a:p>
        </p:txBody>
      </p:sp>
      <p:sp>
        <p:nvSpPr>
          <p:cNvPr id="5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620169" y="946697"/>
            <a:ext cx="69516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4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¿Qué son las Emociones? </a:t>
            </a:r>
            <a:endParaRPr lang="es-ES" sz="40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459831" y="1982789"/>
            <a:ext cx="72723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¿Para qué sirven las Emociones?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ltGray">
          <a:xfrm>
            <a:off x="783771" y="3933826"/>
            <a:ext cx="1064622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None/>
            </a:pPr>
            <a:r>
              <a:rPr lang="es-ES" altLang="es-HN" sz="2200">
                <a:latin typeface="Bookman Old Style" panose="02050604050505020204" pitchFamily="18" charset="0"/>
              </a:rPr>
              <a:t>Nos sirven para afrontar y asumir experiencias vitales. Nos brindan beneficios para auto conocernos y, al mismo tiempo, conocer las emociones de las demás personas.</a:t>
            </a:r>
            <a:endParaRPr lang="es-ES" altLang="es-HN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12572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4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39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n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86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651001" y="1204914"/>
            <a:ext cx="7273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las Emociones Básicas?</a:t>
            </a:r>
            <a:endParaRPr lang="es-ES" sz="2800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051754"/>
              </p:ext>
            </p:extLst>
          </p:nvPr>
        </p:nvGraphicFramePr>
        <p:xfrm>
          <a:off x="1175656" y="2000932"/>
          <a:ext cx="10613572" cy="31506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886201"/>
                <a:gridCol w="6727371"/>
              </a:tblGrid>
              <a:tr h="568097">
                <a:tc>
                  <a:txBody>
                    <a:bodyPr/>
                    <a:lstStyle/>
                    <a:p>
                      <a:pPr lvl="0" algn="ctr"/>
                      <a:r>
                        <a:rPr lang="es-ES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Kristen ITC" panose="03050502040202030202" pitchFamily="66" charset="0"/>
                        </a:rPr>
                        <a:t>EMOCIÓN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Kristen ITC" panose="03050502040202030202" pitchFamily="66" charset="0"/>
                        </a:rPr>
                        <a:t>FUNCIÓN</a:t>
                      </a:r>
                    </a:p>
                  </a:txBody>
                  <a:tcPr anchor="ctr"/>
                </a:tc>
              </a:tr>
              <a:tr h="631371">
                <a:tc>
                  <a:txBody>
                    <a:bodyPr/>
                    <a:lstStyle/>
                    <a:p>
                      <a:pPr lvl="0"/>
                      <a:r>
                        <a:rPr lang="es-ES" sz="2800" b="0" dirty="0">
                          <a:latin typeface="Bookman Old Style" panose="02050604050505020204" pitchFamily="18" charset="0"/>
                        </a:rPr>
                        <a:t>Miedo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s-ES">
                          <a:latin typeface="Bookman Old Style" panose="02050604050505020204" pitchFamily="18" charset="0"/>
                        </a:rPr>
                        <a:t>Nos ayuda a protegernos y tomar distancia de lo que nos puede hacer daño</a:t>
                      </a:r>
                    </a:p>
                  </a:txBody>
                  <a:tcPr/>
                </a:tc>
              </a:tr>
              <a:tr h="653267">
                <a:tc>
                  <a:txBody>
                    <a:bodyPr/>
                    <a:lstStyle/>
                    <a:p>
                      <a:pPr lvl="0"/>
                      <a:r>
                        <a:rPr lang="es-ES" sz="2800" b="0" dirty="0">
                          <a:latin typeface="Bookman Old Style" panose="02050604050505020204" pitchFamily="18" charset="0"/>
                        </a:rPr>
                        <a:t>Alegría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s-ES" dirty="0">
                          <a:latin typeface="Bookman Old Style" panose="02050604050505020204" pitchFamily="18" charset="0"/>
                        </a:rPr>
                        <a:t>Produce sensación placentera y nos impulsa a reproducir</a:t>
                      </a:r>
                      <a:r>
                        <a:rPr lang="es-ES" baseline="0" dirty="0">
                          <a:latin typeface="Bookman Old Style" panose="02050604050505020204" pitchFamily="18" charset="0"/>
                        </a:rPr>
                        <a:t> momentos similares</a:t>
                      </a:r>
                      <a:endParaRPr lang="es-ES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613608">
                <a:tc>
                  <a:txBody>
                    <a:bodyPr/>
                    <a:lstStyle/>
                    <a:p>
                      <a:pPr lvl="0"/>
                      <a:r>
                        <a:rPr lang="es-ES" sz="2800" b="0" dirty="0">
                          <a:latin typeface="Bookman Old Style" panose="02050604050505020204" pitchFamily="18" charset="0"/>
                        </a:rPr>
                        <a:t>Ira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s-ES" dirty="0">
                          <a:latin typeface="Bookman Old Style" panose="02050604050505020204" pitchFamily="18" charset="0"/>
                        </a:rPr>
                        <a:t>Nos ayuda a distinguir las acciones que nos disgustan de otro u otros</a:t>
                      </a:r>
                    </a:p>
                  </a:txBody>
                  <a:tcPr/>
                </a:tc>
              </a:tr>
              <a:tr h="649096">
                <a:tc>
                  <a:txBody>
                    <a:bodyPr/>
                    <a:lstStyle/>
                    <a:p>
                      <a:pPr lvl="0"/>
                      <a:r>
                        <a:rPr lang="es-ES" sz="2800" b="0" dirty="0">
                          <a:latin typeface="Bookman Old Style" panose="02050604050505020204" pitchFamily="18" charset="0"/>
                        </a:rPr>
                        <a:t>Tristeza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s-ES" dirty="0">
                          <a:latin typeface="Bookman Old Style" panose="02050604050505020204" pitchFamily="18" charset="0"/>
                        </a:rPr>
                        <a:t>Emoción que surge frente a las pérdidas que tenemos en la vida. Se puede entender como dolor de alma.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51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n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147889" y="1079501"/>
            <a:ext cx="71643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600" b="1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Emociones Combinadas</a:t>
            </a:r>
            <a:endParaRPr lang="es-ES" sz="36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ltGray">
          <a:xfrm>
            <a:off x="1099458" y="3156403"/>
            <a:ext cx="9993084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>
                <a:latin typeface="Bookman Old Style" panose="02050604050505020204" pitchFamily="18" charset="0"/>
              </a:rPr>
              <a:t>Son aquellas que mezclan o combinan una o más de las emociones básicas. Por ejemplo: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endParaRPr lang="es-ES" altLang="es-HN" sz="2200" dirty="0">
              <a:latin typeface="Bookman Old Style" panose="020506040505050202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>
                <a:latin typeface="Bookman Old Style" panose="02050604050505020204" pitchFamily="18" charset="0"/>
              </a:rPr>
              <a:t>Sorpresa, Indignación, Rechazo, Antipatía, Impotencia, Enfado, Sorpresa, Sobresalto, Admiración, Asombro etc.</a:t>
            </a:r>
          </a:p>
        </p:txBody>
      </p:sp>
    </p:spTree>
    <p:extLst>
      <p:ext uri="{BB962C8B-B14F-4D97-AF65-F5344CB8AC3E}">
        <p14:creationId xmlns:p14="http://schemas.microsoft.com/office/powerpoint/2010/main" val="244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n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Rectángulo 14">
            <a:extLst>
              <a:ext uri="{FF2B5EF4-FFF2-40B4-BE49-F238E27FC236}"/>
            </a:extLst>
          </p:cNvPr>
          <p:cNvSpPr/>
          <p:nvPr/>
        </p:nvSpPr>
        <p:spPr>
          <a:xfrm>
            <a:off x="2417764" y="930275"/>
            <a:ext cx="712787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HN" sz="32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¿Qué </a:t>
            </a:r>
            <a:r>
              <a:rPr lang="es-HN" sz="32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 Inteligencia </a:t>
            </a:r>
            <a:r>
              <a:rPr lang="es-HN" sz="32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Emocional (IE)?</a:t>
            </a:r>
            <a:endParaRPr lang="es-HN" sz="32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auto">
          <a:xfrm>
            <a:off x="979714" y="2762945"/>
            <a:ext cx="10210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s-ES" altLang="es-HN" sz="24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Es </a:t>
            </a:r>
            <a:r>
              <a:rPr lang="es-ES" altLang="es-HN" sz="24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la aptitud con la que cuenta el individuo para dirigir y equilibrar las propias emociones. También se trata de la capacidad que desarrolla la persona para sentir, entender, controlar y modificar los estados de ánimo propias y ajenos.</a:t>
            </a:r>
            <a:r>
              <a:rPr lang="es-HN" altLang="es-HN" sz="24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es-HN" altLang="es-HN" sz="2400" i="1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58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ltGray">
          <a:xfrm>
            <a:off x="1071676" y="3466895"/>
            <a:ext cx="1052648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 smtClean="0">
                <a:latin typeface="Bookman Old Style" panose="02050604050505020204" pitchFamily="18" charset="0"/>
              </a:rPr>
              <a:t>Negación</a:t>
            </a:r>
            <a:r>
              <a:rPr lang="es-ES" altLang="es-HN" sz="2200" dirty="0">
                <a:latin typeface="Bookman Old Style" panose="02050604050505020204" pitchFamily="18" charset="0"/>
              </a:rPr>
              <a:t>: “Esto no me puede estar sucediendo a mí.”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>
                <a:latin typeface="Bookman Old Style" panose="02050604050505020204" pitchFamily="18" charset="0"/>
              </a:rPr>
              <a:t>Obligación: “Tengo que conseguir empleo como sea.”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>
                <a:latin typeface="Bookman Old Style" panose="02050604050505020204" pitchFamily="18" charset="0"/>
              </a:rPr>
              <a:t>Miedo: “No voy a resistir esto por mucho tiempo.”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>
                <a:latin typeface="Bookman Old Style" panose="02050604050505020204" pitchFamily="18" charset="0"/>
              </a:rPr>
              <a:t>Queja: “Nadie hace nada por mí.” “Me vuelve loco la situación del país.”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>
                <a:latin typeface="Bookman Old Style" panose="02050604050505020204" pitchFamily="18" charset="0"/>
              </a:rPr>
              <a:t>Resentimiento: “Mi jefe prescindió de mí sin darme explicaciones.”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endParaRPr lang="es-ES" altLang="es-HN" sz="2200" dirty="0">
              <a:latin typeface="Bookman Old Style" panose="020506040505050202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/>
            </a:extLst>
          </p:cNvPr>
          <p:cNvSpPr/>
          <p:nvPr/>
        </p:nvSpPr>
        <p:spPr>
          <a:xfrm>
            <a:off x="2543176" y="1098551"/>
            <a:ext cx="712787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8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¿Qué </a:t>
            </a:r>
            <a:r>
              <a:rPr lang="es-ES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emociones puede producir el desempleo?</a:t>
            </a:r>
            <a:endParaRPr lang="es-HN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/>
            </a:extLst>
          </p:cNvPr>
          <p:cNvSpPr/>
          <p:nvPr/>
        </p:nvSpPr>
        <p:spPr>
          <a:xfrm>
            <a:off x="2411413" y="2139682"/>
            <a:ext cx="7847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El </a:t>
            </a:r>
            <a:r>
              <a:rPr lang="es-E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desempleo nos puede generar una gran variedad de emociones</a:t>
            </a:r>
            <a:r>
              <a:rPr lang="es-E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:</a:t>
            </a:r>
            <a:endParaRPr lang="es-ES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33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tángulo 8">
            <a:extLst>
              <a:ext uri="{FF2B5EF4-FFF2-40B4-BE49-F238E27FC236}"/>
            </a:extLst>
          </p:cNvPr>
          <p:cNvSpPr/>
          <p:nvPr/>
        </p:nvSpPr>
        <p:spPr>
          <a:xfrm>
            <a:off x="2275113" y="1047837"/>
            <a:ext cx="7641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¿Cómo </a:t>
            </a:r>
            <a:r>
              <a:rPr lang="es-E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reacciona una persona </a:t>
            </a:r>
            <a:r>
              <a:rPr lang="es-E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IE?</a:t>
            </a:r>
            <a:endParaRPr lang="es-HN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 Ext" panose="020F0605020208020904" pitchFamily="3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ltGray">
          <a:xfrm>
            <a:off x="1155756" y="2170114"/>
            <a:ext cx="9880487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 smtClean="0">
                <a:latin typeface="Bookman Old Style" panose="02050604050505020204" pitchFamily="18" charset="0"/>
              </a:rPr>
              <a:t>Una </a:t>
            </a:r>
            <a:r>
              <a:rPr lang="es-ES" altLang="es-HN" sz="2200" dirty="0">
                <a:latin typeface="Bookman Old Style" panose="02050604050505020204" pitchFamily="18" charset="0"/>
              </a:rPr>
              <a:t>persona con Inteligencia Emocional (IE) nunca puede creer que su vida es controlada por oscuras y extrañas fuerzas externas.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endParaRPr lang="es-ES" altLang="es-HN" sz="2200" dirty="0">
              <a:latin typeface="Bookman Old Style" panose="020506040505050202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>
                <a:latin typeface="Bookman Old Style" panose="02050604050505020204" pitchFamily="18" charset="0"/>
              </a:rPr>
              <a:t>No tener trabajo no puede significar abandonar las riendas de su vida y darse por vencido. La persona emocionalmente inteligente aprende a ver en los fracasos una nueva razón para seguir luchando.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endParaRPr lang="es-ES" altLang="es-HN" sz="2200" dirty="0">
              <a:latin typeface="Bookman Old Style" panose="020506040505050202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ES" altLang="es-HN" sz="2200" dirty="0">
                <a:latin typeface="Bookman Old Style" panose="02050604050505020204" pitchFamily="18" charset="0"/>
              </a:rPr>
              <a:t>Una persona con IE nunca ve el vaso medio vacío, siempre lo ve medio lleno.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endParaRPr lang="es-ES" altLang="es-HN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76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tángulo 8">
            <a:extLst>
              <a:ext uri="{FF2B5EF4-FFF2-40B4-BE49-F238E27FC236}"/>
            </a:extLst>
          </p:cNvPr>
          <p:cNvSpPr/>
          <p:nvPr/>
        </p:nvSpPr>
        <p:spPr>
          <a:xfrm>
            <a:off x="2275113" y="1047837"/>
            <a:ext cx="7641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¿Qué </a:t>
            </a:r>
            <a:r>
              <a:rPr lang="es-E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hacer entonces frente al desempleo?</a:t>
            </a:r>
            <a:endParaRPr lang="es-HN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 Ext" panose="020F0605020208020904" pitchFamily="3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ltGray">
          <a:xfrm>
            <a:off x="1155756" y="2170114"/>
            <a:ext cx="9880487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None/>
            </a:pPr>
            <a:r>
              <a:rPr lang="es-ES" altLang="es-HN" sz="22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1</a:t>
            </a:r>
            <a:r>
              <a:rPr lang="es-ES" altLang="es-HN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es-ES" altLang="es-HN" sz="2200" dirty="0">
                <a:latin typeface="Bookman Old Style" panose="02050604050505020204" pitchFamily="18" charset="0"/>
              </a:rPr>
              <a:t>Salga de su “Zona de Confort”. No espere a que le llamen, a que otro resuelva su situación, a que un vecino pregunte por usted o que un hermano o amigo le llame para darle opciones de trabajo.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endParaRPr lang="es-ES" altLang="es-HN" sz="22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None/>
            </a:pPr>
            <a:r>
              <a:rPr lang="es-ES" altLang="es-HN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2. </a:t>
            </a:r>
            <a:r>
              <a:rPr lang="es-ES" altLang="es-HN" sz="2200" dirty="0">
                <a:latin typeface="Bookman Old Style" panose="02050604050505020204" pitchFamily="18" charset="0"/>
              </a:rPr>
              <a:t>Busque opciones nuevas, no se limite a las mismas coordenadas.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endParaRPr lang="es-ES" altLang="es-HN" sz="22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None/>
            </a:pPr>
            <a:r>
              <a:rPr lang="es-ES" altLang="es-HN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3. </a:t>
            </a:r>
            <a:r>
              <a:rPr lang="es-ES" altLang="es-HN" sz="2200" dirty="0">
                <a:latin typeface="Bookman Old Style" panose="02050604050505020204" pitchFamily="18" charset="0"/>
              </a:rPr>
              <a:t>Procure tener apertura a aprender nuevas cosas. Sepa que entre más cosas sepa hacer bien, más opciones tendrá de conseguir un empleo</a:t>
            </a:r>
            <a:r>
              <a:rPr lang="es-ES" altLang="es-HN" sz="2200" dirty="0" smtClean="0">
                <a:latin typeface="Bookman Old Style" panose="02050604050505020204" pitchFamily="18" charset="0"/>
              </a:rPr>
              <a:t>.</a:t>
            </a:r>
            <a:endParaRPr lang="es-ES" altLang="es-HN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86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286688" y="900114"/>
            <a:ext cx="28312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Resiliencia</a:t>
            </a:r>
            <a:endParaRPr lang="es-MX" sz="4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85157" y="1748518"/>
            <a:ext cx="102216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lnSpc>
                <a:spcPct val="150000"/>
              </a:lnSpc>
              <a:defRPr/>
            </a:pPr>
            <a:r>
              <a:rPr lang="es-ES" sz="24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Una </a:t>
            </a:r>
            <a:r>
              <a:rPr lang="es-ES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persona emocionalmente inteligente sabe recuperarse de un despido o situación de desempleo. </a:t>
            </a:r>
          </a:p>
          <a:p>
            <a:pPr marL="263525" indent="-263525">
              <a:lnSpc>
                <a:spcPct val="150000"/>
              </a:lnSpc>
              <a:defRPr/>
            </a:pPr>
            <a:r>
              <a:rPr lang="es-ES" sz="24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Entiende </a:t>
            </a:r>
            <a:r>
              <a:rPr lang="es-ES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que lo que a primera vista parece un acontecimiento abrumador puede convertirse en una oportunidad de mejora.</a:t>
            </a:r>
          </a:p>
          <a:p>
            <a:pPr marL="263525" indent="-263525">
              <a:lnSpc>
                <a:spcPct val="150000"/>
              </a:lnSpc>
              <a:defRPr/>
            </a:pPr>
            <a:r>
              <a:rPr lang="es-ES" sz="24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No </a:t>
            </a:r>
            <a:r>
              <a:rPr lang="es-ES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descuida su estado de salud y no permite que la Ira ni el Miedo se conviertan en las brújulas de su vida.</a:t>
            </a:r>
          </a:p>
          <a:p>
            <a:pPr marL="263525" indent="-263525">
              <a:lnSpc>
                <a:spcPct val="150000"/>
              </a:lnSpc>
              <a:defRPr/>
            </a:pPr>
            <a:endParaRPr lang="es-MX" sz="24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89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945</Words>
  <Application>Microsoft Office PowerPoint</Application>
  <PresentationFormat>Panorámica</PresentationFormat>
  <Paragraphs>94</Paragraphs>
  <Slides>16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30" baseType="lpstr">
      <vt:lpstr>Arial</vt:lpstr>
      <vt:lpstr>Bookman Old Style</vt:lpstr>
      <vt:lpstr>Calibri</vt:lpstr>
      <vt:lpstr>Calibri Light</vt:lpstr>
      <vt:lpstr>Calisto MT</vt:lpstr>
      <vt:lpstr>Cambria</vt:lpstr>
      <vt:lpstr>Kristen ITC</vt:lpstr>
      <vt:lpstr>Palatino Linotype</vt:lpstr>
      <vt:lpstr>Tahoma</vt:lpstr>
      <vt:lpstr>Tekton Pro Ext</vt:lpstr>
      <vt:lpstr>Times New Roman</vt:lpstr>
      <vt:lpstr>Tw Cen MT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Cerrato</dc:creator>
  <cp:lastModifiedBy>lizethavila1@gmail.com</cp:lastModifiedBy>
  <cp:revision>17</cp:revision>
  <dcterms:created xsi:type="dcterms:W3CDTF">2018-06-01T20:46:42Z</dcterms:created>
  <dcterms:modified xsi:type="dcterms:W3CDTF">2018-07-30T16:37:07Z</dcterms:modified>
</cp:coreProperties>
</file>