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7" r:id="rId2"/>
    <p:sldId id="258" r:id="rId3"/>
    <p:sldId id="259" r:id="rId4"/>
    <p:sldId id="260" r:id="rId5"/>
    <p:sldId id="261" r:id="rId6"/>
    <p:sldId id="262" r:id="rId7"/>
    <p:sldId id="264" r:id="rId8"/>
    <p:sldId id="277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6" r:id="rId17"/>
  </p:sldIdLst>
  <p:sldSz cx="12192000" cy="6858000"/>
  <p:notesSz cx="6858000" cy="9144000"/>
  <p:defaultTextStyle>
    <a:defPPr>
      <a:defRPr lang="es-H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 showGuides="1">
      <p:cViewPr varScale="1">
        <p:scale>
          <a:sx n="74" d="100"/>
          <a:sy n="74" d="100"/>
        </p:scale>
        <p:origin x="57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HN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A38EEE-DC39-4436-83FA-085ADAFE3016}" type="datetimeFigureOut">
              <a:rPr lang="es-HN" smtClean="0"/>
              <a:t>30/07/2018</a:t>
            </a:fld>
            <a:endParaRPr lang="es-HN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HN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HN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HN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0BC863-A495-479A-83D1-03CA3C946C46}" type="slidenum">
              <a:rPr lang="es-HN" smtClean="0"/>
              <a:t>‹Nº›</a:t>
            </a:fld>
            <a:endParaRPr lang="es-HN"/>
          </a:p>
        </p:txBody>
      </p:sp>
    </p:spTree>
    <p:extLst>
      <p:ext uri="{BB962C8B-B14F-4D97-AF65-F5344CB8AC3E}">
        <p14:creationId xmlns:p14="http://schemas.microsoft.com/office/powerpoint/2010/main" val="41512799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Marcador de imagen d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Marcador de nota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s-HN" smtClean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B983951-48F2-452A-829B-E529C1FCD20B}" type="slidenum">
              <a:rPr lang="es-HN" altLang="es-HN" smtClean="0"/>
              <a:pPr>
                <a:defRPr/>
              </a:pPr>
              <a:t>5</a:t>
            </a:fld>
            <a:endParaRPr lang="es-HN" altLang="es-HN"/>
          </a:p>
        </p:txBody>
      </p:sp>
    </p:spTree>
    <p:extLst>
      <p:ext uri="{BB962C8B-B14F-4D97-AF65-F5344CB8AC3E}">
        <p14:creationId xmlns:p14="http://schemas.microsoft.com/office/powerpoint/2010/main" val="6332039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HN" altLang="es-HN" smtClean="0"/>
          </a:p>
        </p:txBody>
      </p:sp>
      <p:sp>
        <p:nvSpPr>
          <p:cNvPr id="19460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254668A-D31C-456A-9254-DE3435FC97C0}" type="slidenum">
              <a:rPr lang="es-HN" altLang="es-HN" smtClean="0">
                <a:latin typeface="Times New Roman" panose="02020603050405020304" pitchFamily="18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es-HN" altLang="es-HN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75195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HN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HN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7FFBE-F930-44B4-916F-B0B2F2CB5FB4}" type="datetimeFigureOut">
              <a:rPr lang="es-HN" smtClean="0"/>
              <a:t>30/07/2018</a:t>
            </a:fld>
            <a:endParaRPr lang="es-HN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85288-CE68-4F21-A5F9-EE7E04E4DE0A}" type="slidenum">
              <a:rPr lang="es-HN" smtClean="0"/>
              <a:t>‹Nº›</a:t>
            </a:fld>
            <a:endParaRPr lang="es-HN"/>
          </a:p>
        </p:txBody>
      </p:sp>
    </p:spTree>
    <p:extLst>
      <p:ext uri="{BB962C8B-B14F-4D97-AF65-F5344CB8AC3E}">
        <p14:creationId xmlns:p14="http://schemas.microsoft.com/office/powerpoint/2010/main" val="13779010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HN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HN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7FFBE-F930-44B4-916F-B0B2F2CB5FB4}" type="datetimeFigureOut">
              <a:rPr lang="es-HN" smtClean="0"/>
              <a:t>30/07/2018</a:t>
            </a:fld>
            <a:endParaRPr lang="es-HN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85288-CE68-4F21-A5F9-EE7E04E4DE0A}" type="slidenum">
              <a:rPr lang="es-HN" smtClean="0"/>
              <a:t>‹Nº›</a:t>
            </a:fld>
            <a:endParaRPr lang="es-HN"/>
          </a:p>
        </p:txBody>
      </p:sp>
    </p:spTree>
    <p:extLst>
      <p:ext uri="{BB962C8B-B14F-4D97-AF65-F5344CB8AC3E}">
        <p14:creationId xmlns:p14="http://schemas.microsoft.com/office/powerpoint/2010/main" val="32459771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HN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HN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7FFBE-F930-44B4-916F-B0B2F2CB5FB4}" type="datetimeFigureOut">
              <a:rPr lang="es-HN" smtClean="0"/>
              <a:t>30/07/2018</a:t>
            </a:fld>
            <a:endParaRPr lang="es-HN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85288-CE68-4F21-A5F9-EE7E04E4DE0A}" type="slidenum">
              <a:rPr lang="es-HN" smtClean="0"/>
              <a:t>‹Nº›</a:t>
            </a:fld>
            <a:endParaRPr lang="es-HN"/>
          </a:p>
        </p:txBody>
      </p:sp>
    </p:spTree>
    <p:extLst>
      <p:ext uri="{BB962C8B-B14F-4D97-AF65-F5344CB8AC3E}">
        <p14:creationId xmlns:p14="http://schemas.microsoft.com/office/powerpoint/2010/main" val="19360975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HN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HN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7FFBE-F930-44B4-916F-B0B2F2CB5FB4}" type="datetimeFigureOut">
              <a:rPr lang="es-HN" smtClean="0"/>
              <a:t>30/07/2018</a:t>
            </a:fld>
            <a:endParaRPr lang="es-HN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85288-CE68-4F21-A5F9-EE7E04E4DE0A}" type="slidenum">
              <a:rPr lang="es-HN" smtClean="0"/>
              <a:t>‹Nº›</a:t>
            </a:fld>
            <a:endParaRPr lang="es-HN"/>
          </a:p>
        </p:txBody>
      </p:sp>
    </p:spTree>
    <p:extLst>
      <p:ext uri="{BB962C8B-B14F-4D97-AF65-F5344CB8AC3E}">
        <p14:creationId xmlns:p14="http://schemas.microsoft.com/office/powerpoint/2010/main" val="12708457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HN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7FFBE-F930-44B4-916F-B0B2F2CB5FB4}" type="datetimeFigureOut">
              <a:rPr lang="es-HN" smtClean="0"/>
              <a:t>30/07/2018</a:t>
            </a:fld>
            <a:endParaRPr lang="es-HN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85288-CE68-4F21-A5F9-EE7E04E4DE0A}" type="slidenum">
              <a:rPr lang="es-HN" smtClean="0"/>
              <a:t>‹Nº›</a:t>
            </a:fld>
            <a:endParaRPr lang="es-HN"/>
          </a:p>
        </p:txBody>
      </p:sp>
    </p:spTree>
    <p:extLst>
      <p:ext uri="{BB962C8B-B14F-4D97-AF65-F5344CB8AC3E}">
        <p14:creationId xmlns:p14="http://schemas.microsoft.com/office/powerpoint/2010/main" val="17317361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HN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HN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HN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7FFBE-F930-44B4-916F-B0B2F2CB5FB4}" type="datetimeFigureOut">
              <a:rPr lang="es-HN" smtClean="0"/>
              <a:t>30/07/2018</a:t>
            </a:fld>
            <a:endParaRPr lang="es-HN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85288-CE68-4F21-A5F9-EE7E04E4DE0A}" type="slidenum">
              <a:rPr lang="es-HN" smtClean="0"/>
              <a:t>‹Nº›</a:t>
            </a:fld>
            <a:endParaRPr lang="es-HN"/>
          </a:p>
        </p:txBody>
      </p:sp>
    </p:spTree>
    <p:extLst>
      <p:ext uri="{BB962C8B-B14F-4D97-AF65-F5344CB8AC3E}">
        <p14:creationId xmlns:p14="http://schemas.microsoft.com/office/powerpoint/2010/main" val="42720047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HN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HN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HN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7FFBE-F930-44B4-916F-B0B2F2CB5FB4}" type="datetimeFigureOut">
              <a:rPr lang="es-HN" smtClean="0"/>
              <a:t>30/07/2018</a:t>
            </a:fld>
            <a:endParaRPr lang="es-HN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85288-CE68-4F21-A5F9-EE7E04E4DE0A}" type="slidenum">
              <a:rPr lang="es-HN" smtClean="0"/>
              <a:t>‹Nº›</a:t>
            </a:fld>
            <a:endParaRPr lang="es-HN"/>
          </a:p>
        </p:txBody>
      </p:sp>
    </p:spTree>
    <p:extLst>
      <p:ext uri="{BB962C8B-B14F-4D97-AF65-F5344CB8AC3E}">
        <p14:creationId xmlns:p14="http://schemas.microsoft.com/office/powerpoint/2010/main" val="18541526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HN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7FFBE-F930-44B4-916F-B0B2F2CB5FB4}" type="datetimeFigureOut">
              <a:rPr lang="es-HN" smtClean="0"/>
              <a:t>30/07/2018</a:t>
            </a:fld>
            <a:endParaRPr lang="es-HN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85288-CE68-4F21-A5F9-EE7E04E4DE0A}" type="slidenum">
              <a:rPr lang="es-HN" smtClean="0"/>
              <a:t>‹Nº›</a:t>
            </a:fld>
            <a:endParaRPr lang="es-HN"/>
          </a:p>
        </p:txBody>
      </p:sp>
    </p:spTree>
    <p:extLst>
      <p:ext uri="{BB962C8B-B14F-4D97-AF65-F5344CB8AC3E}">
        <p14:creationId xmlns:p14="http://schemas.microsoft.com/office/powerpoint/2010/main" val="37896773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7FFBE-F930-44B4-916F-B0B2F2CB5FB4}" type="datetimeFigureOut">
              <a:rPr lang="es-HN" smtClean="0"/>
              <a:t>30/07/2018</a:t>
            </a:fld>
            <a:endParaRPr lang="es-HN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85288-CE68-4F21-A5F9-EE7E04E4DE0A}" type="slidenum">
              <a:rPr lang="es-HN" smtClean="0"/>
              <a:t>‹Nº›</a:t>
            </a:fld>
            <a:endParaRPr lang="es-HN"/>
          </a:p>
        </p:txBody>
      </p:sp>
    </p:spTree>
    <p:extLst>
      <p:ext uri="{BB962C8B-B14F-4D97-AF65-F5344CB8AC3E}">
        <p14:creationId xmlns:p14="http://schemas.microsoft.com/office/powerpoint/2010/main" val="22771730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HN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HN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7FFBE-F930-44B4-916F-B0B2F2CB5FB4}" type="datetimeFigureOut">
              <a:rPr lang="es-HN" smtClean="0"/>
              <a:t>30/07/2018</a:t>
            </a:fld>
            <a:endParaRPr lang="es-HN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85288-CE68-4F21-A5F9-EE7E04E4DE0A}" type="slidenum">
              <a:rPr lang="es-HN" smtClean="0"/>
              <a:t>‹Nº›</a:t>
            </a:fld>
            <a:endParaRPr lang="es-HN"/>
          </a:p>
        </p:txBody>
      </p:sp>
    </p:spTree>
    <p:extLst>
      <p:ext uri="{BB962C8B-B14F-4D97-AF65-F5344CB8AC3E}">
        <p14:creationId xmlns:p14="http://schemas.microsoft.com/office/powerpoint/2010/main" val="42120739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HN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HN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7FFBE-F930-44B4-916F-B0B2F2CB5FB4}" type="datetimeFigureOut">
              <a:rPr lang="es-HN" smtClean="0"/>
              <a:t>30/07/2018</a:t>
            </a:fld>
            <a:endParaRPr lang="es-HN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85288-CE68-4F21-A5F9-EE7E04E4DE0A}" type="slidenum">
              <a:rPr lang="es-HN" smtClean="0"/>
              <a:t>‹Nº›</a:t>
            </a:fld>
            <a:endParaRPr lang="es-HN"/>
          </a:p>
        </p:txBody>
      </p:sp>
    </p:spTree>
    <p:extLst>
      <p:ext uri="{BB962C8B-B14F-4D97-AF65-F5344CB8AC3E}">
        <p14:creationId xmlns:p14="http://schemas.microsoft.com/office/powerpoint/2010/main" val="9434161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HN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HN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87FFBE-F930-44B4-916F-B0B2F2CB5FB4}" type="datetimeFigureOut">
              <a:rPr lang="es-HN" smtClean="0"/>
              <a:t>30/07/2018</a:t>
            </a:fld>
            <a:endParaRPr lang="es-HN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HN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385288-CE68-4F21-A5F9-EE7E04E4DE0A}" type="slidenum">
              <a:rPr lang="es-HN" smtClean="0"/>
              <a:t>‹Nº›</a:t>
            </a:fld>
            <a:endParaRPr lang="es-HN"/>
          </a:p>
        </p:txBody>
      </p:sp>
    </p:spTree>
    <p:extLst>
      <p:ext uri="{BB962C8B-B14F-4D97-AF65-F5344CB8AC3E}">
        <p14:creationId xmlns:p14="http://schemas.microsoft.com/office/powerpoint/2010/main" val="6300665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H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apacitateparaelempleo.org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mpleate.gob.hn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mailto:eurolabortegucigalpa@gmail.com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jpeg"/><Relationship Id="rId5" Type="http://schemas.openxmlformats.org/officeDocument/2006/relationships/image" Target="../media/image2.png"/><Relationship Id="rId4" Type="http://schemas.openxmlformats.org/officeDocument/2006/relationships/hyperlink" Target="mailto:senaeh@trabajo.gob.hn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Imagen 1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E"/>
              </a:clrFrom>
              <a:clrTo>
                <a:srgbClr val="FFFF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498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0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3973289"/>
              </p:ext>
            </p:extLst>
          </p:nvPr>
        </p:nvGraphicFramePr>
        <p:xfrm>
          <a:off x="1360714" y="987426"/>
          <a:ext cx="9494160" cy="3770313"/>
        </p:xfrm>
        <a:graphic>
          <a:graphicData uri="http://schemas.openxmlformats.org/drawingml/2006/table">
            <a:tbl>
              <a:tblPr/>
              <a:tblGrid>
                <a:gridCol w="5128259"/>
                <a:gridCol w="360726"/>
                <a:gridCol w="4005175"/>
              </a:tblGrid>
              <a:tr h="2527373">
                <a:tc>
                  <a:txBody>
                    <a:bodyPr/>
                    <a:lstStyle>
                      <a:lvl1pPr defTabSz="685800"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6858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6858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6858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6858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3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cs typeface="Times New Roman" panose="02020603050405020304" pitchFamily="18" charset="0"/>
                        </a:rPr>
                        <a:t>SECRETARÍA DE TRABAJO Y SEGURIDAD SOCIAL</a:t>
                      </a:r>
                      <a:endParaRPr kumimoji="0" lang="es-HN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784" marR="133784" marT="133776" marB="133776" anchor="ctr" horzOverflow="overflow">
                    <a:lnL>
                      <a:noFill/>
                    </a:lnL>
                    <a:lnR w="2857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 defTabSz="685800"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6858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6858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6858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6858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cs typeface="Times New Roman" panose="02020603050405020304" pitchFamily="18" charset="0"/>
                        </a:rPr>
                        <a:t>      </a:t>
                      </a:r>
                      <a:endParaRPr kumimoji="0" lang="es-HN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47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F81BD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BF9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</a:t>
                      </a:r>
                    </a:p>
                  </a:txBody>
                  <a:tcPr marL="133784" marR="133784" marT="133776" marB="133776" anchor="ctr" horzOverflow="overflow">
                    <a:lnL w="2857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HN"/>
                    </a:p>
                  </a:txBody>
                  <a:tcPr/>
                </a:tc>
              </a:tr>
              <a:tr h="1242940">
                <a:tc gridSpan="2"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HN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HN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HN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3784" marR="133784" marT="133776" marB="133776" anchor="ctr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HN"/>
                    </a:p>
                  </a:txBody>
                  <a:tcPr/>
                </a:tc>
                <a:tc>
                  <a:txBody>
                    <a:bodyPr/>
                    <a:lstStyle>
                      <a:lvl1pPr defTabSz="685800"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6858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6858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6858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6858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HN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sto MT" panose="0204060305050503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3784" marR="133784" marT="133776" marB="133776" anchor="ctr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6579735" y="1279299"/>
            <a:ext cx="3990975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MX" sz="2400" dirty="0" smtClean="0">
                <a:solidFill>
                  <a:srgbClr val="002060"/>
                </a:solidFill>
                <a:latin typeface="Palatino Linotype" panose="02040502050505030304" pitchFamily="18" charset="0"/>
              </a:rPr>
              <a:t>Inteligencia Emocional Ante la Búsqueda de Empleo </a:t>
            </a:r>
            <a:endParaRPr lang="es-ES" sz="2400" dirty="0">
              <a:solidFill>
                <a:srgbClr val="002060"/>
              </a:solidFill>
              <a:latin typeface="Palatino Linotype" panose="02040502050505030304" pitchFamily="18" charset="0"/>
            </a:endParaRPr>
          </a:p>
        </p:txBody>
      </p:sp>
      <p:pic>
        <p:nvPicPr>
          <p:cNvPr id="3083" name="Imagen 2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97814" y="4261757"/>
            <a:ext cx="3749675" cy="1225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4" name="Imagen 3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0317" y="4261757"/>
            <a:ext cx="3727450" cy="1068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034964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Imagen 11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E"/>
              </a:clrFrom>
              <a:clrTo>
                <a:srgbClr val="FFFF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6">
            <a:extLst>
              <a:ext uri="{FF2B5EF4-FFF2-40B4-BE49-F238E27FC236}"/>
            </a:extLst>
          </p:cNvPr>
          <p:cNvSpPr>
            <a:spLocks noChangeArrowheads="1"/>
          </p:cNvSpPr>
          <p:nvPr/>
        </p:nvSpPr>
        <p:spPr bwMode="ltGray">
          <a:xfrm>
            <a:off x="2208214" y="1063625"/>
            <a:ext cx="7775575" cy="552450"/>
          </a:xfrm>
          <a:prstGeom prst="rect">
            <a:avLst/>
          </a:prstGeom>
          <a:noFill/>
          <a:ln w="9525" cap="flat" cmpd="sng">
            <a:noFill/>
            <a:prstDash val="solid"/>
            <a:miter lim="800000"/>
            <a:headEnd/>
            <a:tailEnd/>
          </a:ln>
          <a:effectLst/>
        </p:spPr>
        <p:txBody>
          <a:bodyPr lIns="0" tIns="0" rIns="0" bIns="0" anchor="ctr">
            <a:spAutoFit/>
          </a:bodyPr>
          <a:lstStyle/>
          <a:p>
            <a:pPr algn="ctr">
              <a:defRPr/>
            </a:pPr>
            <a:r>
              <a:rPr lang="es-ES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Recuerde </a:t>
            </a:r>
            <a:r>
              <a:rPr lang="es-ES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que…</a:t>
            </a:r>
            <a:endParaRPr lang="es-MX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 Box 4">
            <a:extLst>
              <a:ext uri="{FF2B5EF4-FFF2-40B4-BE49-F238E27FC236}"/>
            </a:extLst>
          </p:cNvPr>
          <p:cNvSpPr txBox="1">
            <a:spLocks noChangeArrowheads="1"/>
          </p:cNvSpPr>
          <p:nvPr/>
        </p:nvSpPr>
        <p:spPr bwMode="auto">
          <a:xfrm>
            <a:off x="685799" y="1821002"/>
            <a:ext cx="9642929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s-ES" sz="2000" dirty="0" smtClean="0">
                <a:solidFill>
                  <a:srgbClr val="D6A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isten ITC" panose="03050502040202030202" pitchFamily="66" charset="0"/>
              </a:rPr>
              <a:t>Para </a:t>
            </a:r>
            <a:r>
              <a:rPr lang="es-ES" sz="2000" dirty="0">
                <a:solidFill>
                  <a:srgbClr val="D6A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isten ITC" panose="03050502040202030202" pitchFamily="66" charset="0"/>
              </a:rPr>
              <a:t>conseguir empleo no se requiere contar con un Currículum Vitae muy bueno. Cada vez toman más fuerza otros aspectos como</a:t>
            </a:r>
            <a:r>
              <a:rPr lang="es-ES" sz="2000" dirty="0" smtClean="0">
                <a:solidFill>
                  <a:srgbClr val="D6A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isten ITC" panose="03050502040202030202" pitchFamily="66" charset="0"/>
              </a:rPr>
              <a:t>:</a:t>
            </a:r>
            <a:endParaRPr lang="es-ES" sz="2000" dirty="0">
              <a:solidFill>
                <a:srgbClr val="D6A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risten ITC" panose="03050502040202030202" pitchFamily="66" charset="0"/>
            </a:endParaRPr>
          </a:p>
        </p:txBody>
      </p:sp>
      <p:sp>
        <p:nvSpPr>
          <p:cNvPr id="17" name="Text Box 4"/>
          <p:cNvSpPr txBox="1">
            <a:spLocks noChangeArrowheads="1"/>
          </p:cNvSpPr>
          <p:nvPr/>
        </p:nvSpPr>
        <p:spPr bwMode="auto">
          <a:xfrm>
            <a:off x="1676401" y="2733815"/>
            <a:ext cx="9252856" cy="2246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342900" indent="-342900">
              <a:lnSpc>
                <a:spcPct val="100000"/>
              </a:lnSpc>
              <a:spcBef>
                <a:spcPct val="50000"/>
              </a:spcBef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es-ES" altLang="es-ES" sz="2000" dirty="0">
                <a:latin typeface="Bookman Old Style" panose="02050604050505020204" pitchFamily="18" charset="0"/>
              </a:rPr>
              <a:t>Capacidad de trabajar en equipo.</a:t>
            </a:r>
          </a:p>
          <a:p>
            <a:pPr marL="342900" indent="-342900">
              <a:lnSpc>
                <a:spcPct val="100000"/>
              </a:lnSpc>
              <a:spcBef>
                <a:spcPct val="50000"/>
              </a:spcBef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es-ES" altLang="es-ES" sz="2000" dirty="0">
                <a:latin typeface="Bookman Old Style" panose="02050604050505020204" pitchFamily="18" charset="0"/>
              </a:rPr>
              <a:t>Resistencia a la frustración.</a:t>
            </a:r>
          </a:p>
          <a:p>
            <a:pPr marL="342900" indent="-342900">
              <a:lnSpc>
                <a:spcPct val="100000"/>
              </a:lnSpc>
              <a:spcBef>
                <a:spcPct val="50000"/>
              </a:spcBef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es-ES" altLang="es-ES" sz="2000" dirty="0">
                <a:latin typeface="Bookman Old Style" panose="02050604050505020204" pitchFamily="18" charset="0"/>
              </a:rPr>
              <a:t>Tener liderazgo.</a:t>
            </a:r>
          </a:p>
          <a:p>
            <a:pPr marL="342900" indent="-342900">
              <a:lnSpc>
                <a:spcPct val="100000"/>
              </a:lnSpc>
              <a:spcBef>
                <a:spcPct val="50000"/>
              </a:spcBef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es-ES" altLang="es-ES" sz="2000" dirty="0">
                <a:latin typeface="Bookman Old Style" panose="02050604050505020204" pitchFamily="18" charset="0"/>
              </a:rPr>
              <a:t>Buenas relaciones interpersonales.</a:t>
            </a:r>
          </a:p>
          <a:p>
            <a:pPr marL="342900" indent="-342900">
              <a:lnSpc>
                <a:spcPct val="100000"/>
              </a:lnSpc>
              <a:spcBef>
                <a:spcPct val="50000"/>
              </a:spcBef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es-ES" altLang="es-ES" sz="2000" dirty="0">
                <a:latin typeface="Bookman Old Style" panose="02050604050505020204" pitchFamily="18" charset="0"/>
              </a:rPr>
              <a:t>Capacidad de buscar equilibrio en medio de situaciones difíciles.</a:t>
            </a:r>
          </a:p>
        </p:txBody>
      </p:sp>
    </p:spTree>
    <p:extLst>
      <p:ext uri="{BB962C8B-B14F-4D97-AF65-F5344CB8AC3E}">
        <p14:creationId xmlns:p14="http://schemas.microsoft.com/office/powerpoint/2010/main" val="1645538894"/>
      </p:ext>
    </p:extLst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withGroup">
                            <p:stCondLst>
                              <p:cond delay="21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withGroup">
                            <p:stCondLst>
                              <p:cond delay="26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1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Imagen 11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E"/>
              </a:clrFrom>
              <a:clrTo>
                <a:srgbClr val="FFFF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Box 4">
            <a:extLst>
              <a:ext uri="{FF2B5EF4-FFF2-40B4-BE49-F238E27FC236}"/>
            </a:extLst>
          </p:cNvPr>
          <p:cNvSpPr txBox="1">
            <a:spLocks noChangeArrowheads="1"/>
          </p:cNvSpPr>
          <p:nvPr/>
        </p:nvSpPr>
        <p:spPr bwMode="auto">
          <a:xfrm>
            <a:off x="1589315" y="977740"/>
            <a:ext cx="863237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3200" b="1" dirty="0" smtClean="0">
                <a:solidFill>
                  <a:srgbClr val="D6A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isten ITC" panose="03050502040202030202" pitchFamily="66" charset="0"/>
              </a:rPr>
              <a:t>¿Cómo </a:t>
            </a:r>
            <a:r>
              <a:rPr lang="es-ES" sz="3200" b="1" dirty="0">
                <a:solidFill>
                  <a:srgbClr val="D6A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isten ITC" panose="03050502040202030202" pitchFamily="66" charset="0"/>
              </a:rPr>
              <a:t>se prepara una persona con IE para una entrevista de trabajo?</a:t>
            </a: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1181100" y="2390468"/>
            <a:ext cx="9829800" cy="30162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lnSpc>
                <a:spcPct val="100000"/>
              </a:lnSpc>
              <a:spcBef>
                <a:spcPct val="50000"/>
              </a:spcBef>
              <a:buNone/>
            </a:pPr>
            <a:r>
              <a:rPr lang="es-ES" altLang="es-HN" sz="2000" dirty="0">
                <a:latin typeface="Bookman Old Style" panose="02050604050505020204" pitchFamily="18" charset="0"/>
              </a:rPr>
              <a:t>1. Busca información previa respecto de la empresa en donde va a ser entrevistado. </a:t>
            </a:r>
          </a:p>
          <a:p>
            <a:pPr algn="just">
              <a:lnSpc>
                <a:spcPct val="100000"/>
              </a:lnSpc>
              <a:spcBef>
                <a:spcPct val="50000"/>
              </a:spcBef>
              <a:buNone/>
            </a:pPr>
            <a:r>
              <a:rPr lang="es-ES" altLang="es-HN" sz="2000" dirty="0">
                <a:latin typeface="Bookman Old Style" panose="02050604050505020204" pitchFamily="18" charset="0"/>
              </a:rPr>
              <a:t>2. Redacta algunas preguntas que le podrían hacer y ensaya las respuestas frente a un espejo para incrementar su nivel de seguridad.</a:t>
            </a:r>
          </a:p>
          <a:p>
            <a:pPr algn="just">
              <a:lnSpc>
                <a:spcPct val="100000"/>
              </a:lnSpc>
              <a:spcBef>
                <a:spcPct val="50000"/>
              </a:spcBef>
              <a:buNone/>
            </a:pPr>
            <a:r>
              <a:rPr lang="es-ES" altLang="es-HN" sz="2000" dirty="0">
                <a:latin typeface="Bookman Old Style" panose="02050604050505020204" pitchFamily="18" charset="0"/>
              </a:rPr>
              <a:t>3. Estudia su propio currículo y maneja muy bien la información allí contenida.</a:t>
            </a:r>
          </a:p>
          <a:p>
            <a:pPr algn="just">
              <a:lnSpc>
                <a:spcPct val="100000"/>
              </a:lnSpc>
              <a:spcBef>
                <a:spcPct val="50000"/>
              </a:spcBef>
              <a:buNone/>
            </a:pPr>
            <a:r>
              <a:rPr lang="es-ES" altLang="es-HN" sz="2000" dirty="0">
                <a:latin typeface="Bookman Old Style" panose="02050604050505020204" pitchFamily="18" charset="0"/>
              </a:rPr>
              <a:t>4. Realiza algunos ejercicios básicos de respiración antes de empezar la entrevista.</a:t>
            </a:r>
          </a:p>
        </p:txBody>
      </p:sp>
    </p:spTree>
    <p:extLst>
      <p:ext uri="{BB962C8B-B14F-4D97-AF65-F5344CB8AC3E}">
        <p14:creationId xmlns:p14="http://schemas.microsoft.com/office/powerpoint/2010/main" val="699904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Imagen 11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E"/>
              </a:clrFrom>
              <a:clrTo>
                <a:srgbClr val="FFFF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Box 4">
            <a:extLst>
              <a:ext uri="{FF2B5EF4-FFF2-40B4-BE49-F238E27FC236}"/>
            </a:extLst>
          </p:cNvPr>
          <p:cNvSpPr txBox="1">
            <a:spLocks noChangeArrowheads="1"/>
          </p:cNvSpPr>
          <p:nvPr/>
        </p:nvSpPr>
        <p:spPr bwMode="auto">
          <a:xfrm>
            <a:off x="2405744" y="1127126"/>
            <a:ext cx="78486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s-ES" sz="2800" b="1">
                <a:solidFill>
                  <a:srgbClr val="D6A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isten ITC" panose="03050502040202030202" pitchFamily="66" charset="0"/>
              </a:rPr>
              <a:t>¿Cómo ayudar a mi autoestima en situación de desempleo?</a:t>
            </a:r>
            <a:endParaRPr lang="es-ES" sz="2800" b="1" dirty="0">
              <a:solidFill>
                <a:srgbClr val="D6A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risten ITC" panose="03050502040202030202" pitchFamily="66" charset="0"/>
            </a:endParaRP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1262176" y="3071236"/>
            <a:ext cx="10562773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spcBef>
                <a:spcPts val="0"/>
              </a:spcBef>
              <a:buNone/>
              <a:defRPr/>
            </a:pPr>
            <a:endParaRPr lang="es-ES" altLang="es-HN" sz="2000" b="1" i="1" dirty="0">
              <a:solidFill>
                <a:srgbClr val="002060"/>
              </a:solidFill>
              <a:latin typeface="Bookman Old Style" panose="02050604050505020204" pitchFamily="18" charset="0"/>
            </a:endParaRPr>
          </a:p>
          <a:p>
            <a:pPr algn="just">
              <a:spcBef>
                <a:spcPts val="0"/>
              </a:spcBef>
              <a:buNone/>
              <a:defRPr/>
            </a:pPr>
            <a:r>
              <a:rPr lang="es-ES" altLang="es-HN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1. Vales mucho como persona, eres una obra de la creación de Dios.</a:t>
            </a:r>
          </a:p>
          <a:p>
            <a:pPr algn="just">
              <a:spcBef>
                <a:spcPts val="0"/>
              </a:spcBef>
              <a:buNone/>
              <a:defRPr/>
            </a:pPr>
            <a:endParaRPr lang="es-ES" altLang="es-HN" sz="2000" dirty="0">
              <a:solidFill>
                <a:srgbClr val="002060"/>
              </a:solidFill>
              <a:latin typeface="Bookman Old Style" panose="02050604050505020204" pitchFamily="18" charset="0"/>
            </a:endParaRPr>
          </a:p>
          <a:p>
            <a:pPr algn="just">
              <a:spcBef>
                <a:spcPts val="0"/>
              </a:spcBef>
              <a:buNone/>
              <a:defRPr/>
            </a:pPr>
            <a:r>
              <a:rPr lang="es-ES" altLang="es-HN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2. Culpabilizarte o culpabilizar a otros no servirá de nada.</a:t>
            </a:r>
          </a:p>
          <a:p>
            <a:pPr algn="just">
              <a:spcBef>
                <a:spcPts val="0"/>
              </a:spcBef>
              <a:buNone/>
              <a:defRPr/>
            </a:pPr>
            <a:endParaRPr lang="es-ES" altLang="es-HN" sz="2000" dirty="0">
              <a:solidFill>
                <a:srgbClr val="002060"/>
              </a:solidFill>
              <a:latin typeface="Bookman Old Style" panose="02050604050505020204" pitchFamily="18" charset="0"/>
            </a:endParaRPr>
          </a:p>
          <a:p>
            <a:pPr algn="just">
              <a:spcBef>
                <a:spcPts val="0"/>
              </a:spcBef>
              <a:buNone/>
              <a:defRPr/>
            </a:pPr>
            <a:r>
              <a:rPr lang="es-ES" altLang="es-HN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3. Aprende de tus errores para mejorar tus futuras búsquedas de empleo</a:t>
            </a:r>
            <a:r>
              <a:rPr lang="es-ES" altLang="es-HN" sz="2000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.</a:t>
            </a:r>
            <a:endParaRPr lang="es-ES" altLang="es-HN" sz="2000" dirty="0">
              <a:solidFill>
                <a:srgbClr val="00206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1262176" y="2324993"/>
            <a:ext cx="736758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r>
              <a:rPr lang="es-ES" altLang="es-HN" sz="2000" i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Ejemplo</a:t>
            </a:r>
            <a:r>
              <a:rPr lang="es-ES" altLang="es-HN" sz="2000" i="1" dirty="0">
                <a:solidFill>
                  <a:srgbClr val="002060"/>
                </a:solidFill>
                <a:latin typeface="Bookman Old Style" panose="02050604050505020204" pitchFamily="18" charset="0"/>
              </a:rPr>
              <a:t>: Ten en cuenta lo siguiente</a:t>
            </a:r>
            <a:r>
              <a:rPr lang="es-ES" altLang="es-HN" sz="2000" i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:</a:t>
            </a:r>
            <a:endParaRPr lang="es-ES" altLang="es-HN" sz="2000" i="1" dirty="0">
              <a:solidFill>
                <a:srgbClr val="002060"/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74370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with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  <p:bldP spid="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Imagen 11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E"/>
              </a:clrFrom>
              <a:clrTo>
                <a:srgbClr val="FFFF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0885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1022465" y="1305341"/>
            <a:ext cx="10147070" cy="42473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lnSpc>
                <a:spcPct val="100000"/>
              </a:lnSpc>
              <a:spcBef>
                <a:spcPct val="50000"/>
              </a:spcBef>
              <a:buNone/>
            </a:pPr>
            <a:r>
              <a:rPr lang="es-ES" altLang="es-HN" sz="2000" dirty="0" smtClean="0">
                <a:latin typeface="Bookman Old Style" panose="02050604050505020204" pitchFamily="18" charset="0"/>
              </a:rPr>
              <a:t>4</a:t>
            </a:r>
            <a:r>
              <a:rPr lang="es-ES" altLang="es-HN" sz="2000" dirty="0">
                <a:latin typeface="Bookman Old Style" panose="02050604050505020204" pitchFamily="18" charset="0"/>
              </a:rPr>
              <a:t>. Utiliza tu tiempo libre para volver a comunicarte con viejos conocidos, eso reactivará tu red de contactos que son muy importantes para facilitar la búsqueda de empleo</a:t>
            </a:r>
            <a:r>
              <a:rPr lang="es-ES" altLang="es-HN" sz="2000" dirty="0" smtClean="0">
                <a:latin typeface="Bookman Old Style" panose="02050604050505020204" pitchFamily="18" charset="0"/>
              </a:rPr>
              <a:t>.</a:t>
            </a:r>
          </a:p>
          <a:p>
            <a:pPr algn="just">
              <a:lnSpc>
                <a:spcPct val="100000"/>
              </a:lnSpc>
              <a:spcBef>
                <a:spcPct val="50000"/>
              </a:spcBef>
              <a:buNone/>
            </a:pPr>
            <a:endParaRPr lang="es-ES" altLang="es-HN" sz="2000" dirty="0">
              <a:latin typeface="Bookman Old Style" panose="02050604050505020204" pitchFamily="18" charset="0"/>
            </a:endParaRPr>
          </a:p>
          <a:p>
            <a:pPr algn="just">
              <a:lnSpc>
                <a:spcPct val="100000"/>
              </a:lnSpc>
              <a:spcBef>
                <a:spcPct val="50000"/>
              </a:spcBef>
              <a:buNone/>
            </a:pPr>
            <a:r>
              <a:rPr lang="es-ES" altLang="es-HN" sz="2000" dirty="0" smtClean="0">
                <a:latin typeface="Bookman Old Style" panose="02050604050505020204" pitchFamily="18" charset="0"/>
              </a:rPr>
              <a:t>5</a:t>
            </a:r>
            <a:r>
              <a:rPr lang="es-ES" altLang="es-HN" sz="2000" dirty="0">
                <a:latin typeface="Bookman Old Style" panose="02050604050505020204" pitchFamily="18" charset="0"/>
              </a:rPr>
              <a:t>. Procura ejercitarte un poco ahora que tienes tiempo, contribuirá positivamente a tu salud y te ayudará a elevar el autoestima</a:t>
            </a:r>
            <a:r>
              <a:rPr lang="es-ES" altLang="es-HN" sz="2000" dirty="0" smtClean="0">
                <a:latin typeface="Bookman Old Style" panose="02050604050505020204" pitchFamily="18" charset="0"/>
              </a:rPr>
              <a:t>.</a:t>
            </a:r>
          </a:p>
          <a:p>
            <a:pPr algn="just">
              <a:lnSpc>
                <a:spcPct val="100000"/>
              </a:lnSpc>
              <a:spcBef>
                <a:spcPct val="50000"/>
              </a:spcBef>
              <a:buNone/>
            </a:pPr>
            <a:endParaRPr lang="es-ES" altLang="es-HN" sz="2000" dirty="0">
              <a:latin typeface="Bookman Old Style" panose="02050604050505020204" pitchFamily="18" charset="0"/>
            </a:endParaRPr>
          </a:p>
          <a:p>
            <a:pPr algn="just">
              <a:lnSpc>
                <a:spcPct val="100000"/>
              </a:lnSpc>
              <a:spcBef>
                <a:spcPct val="50000"/>
              </a:spcBef>
              <a:buNone/>
            </a:pPr>
            <a:r>
              <a:rPr lang="es-ES" altLang="es-HN" sz="2000" dirty="0" smtClean="0">
                <a:latin typeface="Bookman Old Style" panose="02050604050505020204" pitchFamily="18" charset="0"/>
              </a:rPr>
              <a:t>6</a:t>
            </a:r>
            <a:r>
              <a:rPr lang="es-ES" altLang="es-HN" sz="2000" dirty="0">
                <a:latin typeface="Bookman Old Style" panose="02050604050505020204" pitchFamily="18" charset="0"/>
              </a:rPr>
              <a:t>. Piensa en la posibilidad de inscribirte a un programa de voluntarios mientras encuentras un trabajo. Te ayudará a proyectarte y a incrementar aún más tu red de contactos.</a:t>
            </a:r>
          </a:p>
          <a:p>
            <a:pPr algn="just"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endParaRPr lang="es-ES" altLang="es-HN" sz="2000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5948865"/>
      </p:ext>
    </p:extLst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Imagen 11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E"/>
              </a:clrFrom>
              <a:clrTo>
                <a:srgbClr val="FFFF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Box 4">
            <a:extLst>
              <a:ext uri="{FF2B5EF4-FFF2-40B4-BE49-F238E27FC236}"/>
            </a:extLst>
          </p:cNvPr>
          <p:cNvSpPr txBox="1">
            <a:spLocks noChangeArrowheads="1"/>
          </p:cNvSpPr>
          <p:nvPr/>
        </p:nvSpPr>
        <p:spPr bwMode="auto">
          <a:xfrm>
            <a:off x="2519363" y="1093789"/>
            <a:ext cx="7664450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s-MX" sz="2800" b="1" dirty="0" smtClean="0">
                <a:solidFill>
                  <a:srgbClr val="D6A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isten ITC" panose="03050502040202030202" pitchFamily="66" charset="0"/>
              </a:rPr>
              <a:t>Capacítate </a:t>
            </a:r>
            <a:r>
              <a:rPr lang="es-MX" sz="2800" b="1" dirty="0">
                <a:solidFill>
                  <a:srgbClr val="D6A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isten ITC" panose="03050502040202030202" pitchFamily="66" charset="0"/>
              </a:rPr>
              <a:t>Gratis y Certifícate</a:t>
            </a:r>
            <a:endParaRPr lang="es-ES" sz="2800" b="1" dirty="0">
              <a:solidFill>
                <a:srgbClr val="D6A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risten ITC" panose="03050502040202030202" pitchFamily="66" charset="0"/>
            </a:endParaRP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1072243" y="2165612"/>
            <a:ext cx="10047514" cy="2800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lnSpc>
                <a:spcPct val="100000"/>
              </a:lnSpc>
              <a:spcBef>
                <a:spcPct val="50000"/>
              </a:spcBef>
              <a:buNone/>
            </a:pPr>
            <a:r>
              <a:rPr lang="es-ES" altLang="es-HN" sz="2200" dirty="0">
                <a:latin typeface="Bookman Old Style" panose="02050604050505020204" pitchFamily="18" charset="0"/>
              </a:rPr>
              <a:t>Mientras dure tu búsqueda de trabajo puedes aprovechar tu tiempo libre para capacitarte gratis.</a:t>
            </a:r>
          </a:p>
          <a:p>
            <a:pPr algn="just">
              <a:lnSpc>
                <a:spcPct val="100000"/>
              </a:lnSpc>
              <a:spcBef>
                <a:spcPct val="50000"/>
              </a:spcBef>
              <a:buNone/>
            </a:pPr>
            <a:endParaRPr lang="es-ES" altLang="es-HN" sz="2200" dirty="0">
              <a:latin typeface="Bookman Old Style" panose="02050604050505020204" pitchFamily="18" charset="0"/>
            </a:endParaRPr>
          </a:p>
          <a:p>
            <a:pPr algn="just">
              <a:lnSpc>
                <a:spcPct val="100000"/>
              </a:lnSpc>
              <a:spcBef>
                <a:spcPct val="50000"/>
              </a:spcBef>
              <a:buNone/>
            </a:pPr>
            <a:r>
              <a:rPr lang="es-ES" altLang="es-HN" sz="2200" dirty="0">
                <a:latin typeface="Bookman Old Style" panose="02050604050505020204" pitchFamily="18" charset="0"/>
              </a:rPr>
              <a:t>Ingresa a </a:t>
            </a:r>
            <a:r>
              <a:rPr lang="es-ES" altLang="es-HN" sz="2200" dirty="0" smtClean="0">
                <a:latin typeface="Bookman Old Style" panose="02050604050505020204" pitchFamily="18" charset="0"/>
                <a:hlinkClick r:id="rId3"/>
              </a:rPr>
              <a:t>www.capacitateparaelempleo.org</a:t>
            </a:r>
            <a:r>
              <a:rPr lang="es-ES" altLang="es-HN" sz="2200" dirty="0" smtClean="0">
                <a:latin typeface="Bookman Old Style" panose="02050604050505020204" pitchFamily="18" charset="0"/>
              </a:rPr>
              <a:t>  </a:t>
            </a:r>
            <a:r>
              <a:rPr lang="es-ES" altLang="es-HN" sz="2200" dirty="0">
                <a:latin typeface="Bookman Old Style" panose="02050604050505020204" pitchFamily="18" charset="0"/>
              </a:rPr>
              <a:t>y escoge uno de los más de 150 cursos diseñados para buscadores de empleo. Cuando termines imprime gratis tu certificado y agrégalo a los documentos anexos de tu currículum vitae.</a:t>
            </a:r>
          </a:p>
        </p:txBody>
      </p:sp>
    </p:spTree>
    <p:extLst>
      <p:ext uri="{BB962C8B-B14F-4D97-AF65-F5344CB8AC3E}">
        <p14:creationId xmlns:p14="http://schemas.microsoft.com/office/powerpoint/2010/main" val="34359974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Imagen 11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E"/>
              </a:clrFrom>
              <a:clrTo>
                <a:srgbClr val="FFFF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5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 Box 4">
            <a:extLst>
              <a:ext uri="{FF2B5EF4-FFF2-40B4-BE49-F238E27FC236}"/>
            </a:extLst>
          </p:cNvPr>
          <p:cNvSpPr txBox="1">
            <a:spLocks noChangeArrowheads="1"/>
          </p:cNvSpPr>
          <p:nvPr/>
        </p:nvSpPr>
        <p:spPr bwMode="auto">
          <a:xfrm>
            <a:off x="2855914" y="954089"/>
            <a:ext cx="7666037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s-MX" sz="2800" b="1" dirty="0" smtClean="0">
                <a:solidFill>
                  <a:srgbClr val="D6A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isten ITC" panose="03050502040202030202" pitchFamily="66" charset="0"/>
              </a:rPr>
              <a:t>Permítenos </a:t>
            </a:r>
            <a:r>
              <a:rPr lang="es-MX" sz="2800" b="1" dirty="0">
                <a:solidFill>
                  <a:srgbClr val="D6A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isten ITC" panose="03050502040202030202" pitchFamily="66" charset="0"/>
              </a:rPr>
              <a:t>Ayudarte</a:t>
            </a:r>
            <a:endParaRPr lang="es-ES" sz="2800" b="1" dirty="0">
              <a:solidFill>
                <a:srgbClr val="D6A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risten ITC" panose="03050502040202030202" pitchFamily="66" charset="0"/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1897064" y="1747839"/>
            <a:ext cx="8397875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lnSpc>
                <a:spcPct val="100000"/>
              </a:lnSpc>
              <a:spcBef>
                <a:spcPct val="50000"/>
              </a:spcBef>
              <a:buNone/>
            </a:pPr>
            <a:r>
              <a:rPr lang="es-ES" altLang="es-HN" sz="2200" dirty="0">
                <a:latin typeface="Bookman Old Style" panose="02050604050505020204" pitchFamily="18" charset="0"/>
              </a:rPr>
              <a:t>Ingresa a </a:t>
            </a:r>
            <a:r>
              <a:rPr lang="es-ES" altLang="es-HN" sz="2200" dirty="0" smtClean="0">
                <a:latin typeface="Bookman Old Style" panose="02050604050505020204" pitchFamily="18" charset="0"/>
                <a:hlinkClick r:id="rId3"/>
              </a:rPr>
              <a:t>www.empleate.gob.hn</a:t>
            </a:r>
            <a:r>
              <a:rPr lang="es-ES" altLang="es-HN" sz="2200" dirty="0" smtClean="0">
                <a:latin typeface="Bookman Old Style" panose="02050604050505020204" pitchFamily="18" charset="0"/>
              </a:rPr>
              <a:t> </a:t>
            </a:r>
            <a:endParaRPr lang="es-ES" altLang="es-HN" sz="2200" dirty="0">
              <a:latin typeface="Bookman Old Style" panose="02050604050505020204" pitchFamily="18" charset="0"/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1143000" y="3228976"/>
            <a:ext cx="9644743" cy="12772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50000"/>
              </a:spcBef>
              <a:buFont typeface="Wingdings" panose="05000000000000000000" pitchFamily="2" charset="2"/>
              <a:buChar char="v"/>
            </a:pPr>
            <a:r>
              <a:rPr lang="es-ES" altLang="es-HN" sz="2200" dirty="0">
                <a:latin typeface="Bookman Old Style" panose="02050604050505020204" pitchFamily="18" charset="0"/>
              </a:rPr>
              <a:t>Crea tu perfil si no lo tienes y verifica las vacantes allí publicadas, una de ellas puede llevarte al trabajo que estás buscando.</a:t>
            </a:r>
          </a:p>
          <a:p>
            <a:pPr eaLnBrk="1" hangingPunct="1">
              <a:lnSpc>
                <a:spcPct val="100000"/>
              </a:lnSpc>
              <a:spcBef>
                <a:spcPct val="50000"/>
              </a:spcBef>
              <a:buFont typeface="Wingdings" panose="05000000000000000000" pitchFamily="2" charset="2"/>
              <a:buChar char="v"/>
            </a:pPr>
            <a:endParaRPr lang="es-ES" altLang="es-HN" sz="2200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1655401"/>
      </p:ext>
    </p:extLst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with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11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E"/>
              </a:clrFrom>
              <a:clrTo>
                <a:srgbClr val="FFFF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0" cy="6866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2">
            <a:extLst>
              <a:ext uri="{FF2B5EF4-FFF2-40B4-BE49-F238E27FC236}"/>
            </a:extLst>
          </p:cNvPr>
          <p:cNvSpPr txBox="1">
            <a:spLocks noChangeArrowheads="1"/>
          </p:cNvSpPr>
          <p:nvPr/>
        </p:nvSpPr>
        <p:spPr>
          <a:xfrm>
            <a:off x="480197" y="3668412"/>
            <a:ext cx="7369392" cy="118517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s-MX" altLang="es-HN" sz="1800" b="1" dirty="0" smtClean="0">
                <a:latin typeface="Tekton Pro Ext" panose="020F0605020208020904" pitchFamily="34" charset="0"/>
              </a:rPr>
              <a:t>Servicio Nacional de Empleo de Honduras – Regional Tegucigalpa</a:t>
            </a:r>
            <a:endParaRPr lang="es-ES" altLang="es-HN" sz="1800" b="1" dirty="0">
              <a:latin typeface="Tekton Pro Ext" panose="020F0605020208020904" pitchFamily="34" charset="0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1853522" y="2599391"/>
            <a:ext cx="8497888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s-ES" altLang="es-HN" sz="4000" dirty="0" smtClean="0">
                <a:solidFill>
                  <a:srgbClr val="D6A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Gracias Por Su Atención</a:t>
            </a:r>
            <a:endParaRPr lang="es-ES" altLang="es-HN" sz="4000" dirty="0">
              <a:solidFill>
                <a:srgbClr val="D6A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847850" y="4767800"/>
            <a:ext cx="8496300" cy="989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s-MX" altLang="es-HN" sz="2000" b="1" dirty="0" smtClean="0">
                <a:latin typeface="Tahoma" panose="020B0604030504040204" pitchFamily="34" charset="0"/>
                <a:cs typeface="Tahoma" panose="020B0604030504040204" pitchFamily="34" charset="0"/>
                <a:hlinkClick r:id="rId3"/>
              </a:rPr>
              <a:t>eurolabortegucigalpa@gmail.com</a:t>
            </a:r>
            <a:endParaRPr lang="es-MX" altLang="es-HN" sz="2000" b="1" dirty="0" smtClean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s-MX" altLang="es-HN" sz="2000" b="1" dirty="0" smtClean="0">
                <a:latin typeface="Tahoma" panose="020B0604030504040204" pitchFamily="34" charset="0"/>
                <a:cs typeface="Tahoma" panose="020B0604030504040204" pitchFamily="34" charset="0"/>
                <a:hlinkClick r:id="rId4"/>
              </a:rPr>
              <a:t>senaeh@trabajo.gob.hn</a:t>
            </a:r>
            <a:r>
              <a:rPr lang="es-MX" altLang="es-HN" sz="2000" b="1" dirty="0" smtClean="0"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endParaRPr lang="es-ES" altLang="es-HN" sz="2000" b="1" dirty="0"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2387600" y="5404388"/>
            <a:ext cx="7416800" cy="70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s-MX" altLang="es-HN" sz="2400" b="1" dirty="0">
                <a:latin typeface="Tekton Pro Ext" pitchFamily="34" charset="0"/>
              </a:rPr>
              <a:t>Tel. 2232 1500</a:t>
            </a:r>
            <a:endParaRPr lang="en-US" altLang="es-HN" sz="2400" b="1" dirty="0">
              <a:latin typeface="Tekton Pro Ext" pitchFamily="34" charset="0"/>
            </a:endParaRPr>
          </a:p>
        </p:txBody>
      </p:sp>
      <p:pic>
        <p:nvPicPr>
          <p:cNvPr id="8" name="Imagen 2"/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376" y="1019406"/>
            <a:ext cx="3749675" cy="1225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Imagen 3"/>
          <p:cNvPicPr>
            <a:picLocks noChangeAspect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8742" y="1121637"/>
            <a:ext cx="3727450" cy="1068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210410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25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9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Imagen 6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E"/>
              </a:clrFrom>
              <a:clrTo>
                <a:srgbClr val="FFFF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 Box 3"/>
          <p:cNvSpPr txBox="1">
            <a:spLocks noChangeArrowheads="1"/>
          </p:cNvSpPr>
          <p:nvPr/>
        </p:nvSpPr>
        <p:spPr bwMode="ltGray">
          <a:xfrm>
            <a:off x="783770" y="2697164"/>
            <a:ext cx="10363201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lnSpc>
                <a:spcPct val="100000"/>
              </a:lnSpc>
              <a:spcBef>
                <a:spcPct val="0"/>
              </a:spcBef>
              <a:buClr>
                <a:srgbClr val="FFC000"/>
              </a:buClr>
              <a:buNone/>
            </a:pPr>
            <a:r>
              <a:rPr lang="es-ES" altLang="es-HN" sz="2200" dirty="0">
                <a:latin typeface="Bookman Old Style" panose="02050604050505020204" pitchFamily="18" charset="0"/>
              </a:rPr>
              <a:t>Las emociones son estados que todos experimentamos pero, no por ser tan habituales dejan de tener cierta complejidad.</a:t>
            </a:r>
          </a:p>
        </p:txBody>
      </p:sp>
      <p:sp>
        <p:nvSpPr>
          <p:cNvPr id="5" name="Text Box 4">
            <a:extLst>
              <a:ext uri="{FF2B5EF4-FFF2-40B4-BE49-F238E27FC236}"/>
            </a:extLst>
          </p:cNvPr>
          <p:cNvSpPr txBox="1">
            <a:spLocks noChangeArrowheads="1"/>
          </p:cNvSpPr>
          <p:nvPr/>
        </p:nvSpPr>
        <p:spPr bwMode="auto">
          <a:xfrm>
            <a:off x="2620169" y="946697"/>
            <a:ext cx="6951662" cy="706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MX" sz="4000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¿Qué son las Emociones? </a:t>
            </a:r>
            <a:endParaRPr lang="es-ES" sz="4000" dirty="0">
              <a:solidFill>
                <a:schemeClr val="accent4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 Box 4">
            <a:extLst>
              <a:ext uri="{FF2B5EF4-FFF2-40B4-BE49-F238E27FC236}"/>
            </a:extLst>
          </p:cNvPr>
          <p:cNvSpPr txBox="1">
            <a:spLocks noChangeArrowheads="1"/>
          </p:cNvSpPr>
          <p:nvPr/>
        </p:nvSpPr>
        <p:spPr bwMode="auto">
          <a:xfrm>
            <a:off x="2459831" y="1982789"/>
            <a:ext cx="7272338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28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isten ITC" panose="03050502040202030202" pitchFamily="66" charset="0"/>
              </a:rPr>
              <a:t>¿Para qué sirven las Emociones?</a:t>
            </a:r>
          </a:p>
        </p:txBody>
      </p:sp>
      <p:sp>
        <p:nvSpPr>
          <p:cNvPr id="10" name="Text Box 3"/>
          <p:cNvSpPr txBox="1">
            <a:spLocks noChangeArrowheads="1"/>
          </p:cNvSpPr>
          <p:nvPr/>
        </p:nvSpPr>
        <p:spPr bwMode="ltGray">
          <a:xfrm>
            <a:off x="783771" y="3933826"/>
            <a:ext cx="10646229" cy="1107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lnSpc>
                <a:spcPct val="100000"/>
              </a:lnSpc>
              <a:spcBef>
                <a:spcPct val="0"/>
              </a:spcBef>
              <a:buClr>
                <a:srgbClr val="FFC000"/>
              </a:buClr>
              <a:buNone/>
            </a:pPr>
            <a:r>
              <a:rPr lang="es-ES" altLang="es-HN" sz="2200">
                <a:latin typeface="Bookman Old Style" panose="02050604050505020204" pitchFamily="18" charset="0"/>
              </a:rPr>
              <a:t>Nos sirven para afrontar y asumir experiencias vitales. Nos brindan beneficios para auto conocernos y, al mismo tiempo, conocer las emociones de las demás personas.</a:t>
            </a:r>
            <a:endParaRPr lang="es-ES" altLang="es-HN" sz="2200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3125725"/>
      </p:ext>
    </p:extLst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9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withGroup">
                            <p:stCondLst>
                              <p:cond delay="34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withGroup">
                            <p:stCondLst>
                              <p:cond delay="39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8" grpId="0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Imagen 6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E"/>
              </a:clrFrom>
              <a:clrTo>
                <a:srgbClr val="FFFF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0886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>
            <a:extLst>
              <a:ext uri="{FF2B5EF4-FFF2-40B4-BE49-F238E27FC236}"/>
            </a:extLst>
          </p:cNvPr>
          <p:cNvSpPr txBox="1">
            <a:spLocks noChangeArrowheads="1"/>
          </p:cNvSpPr>
          <p:nvPr/>
        </p:nvSpPr>
        <p:spPr>
          <a:xfrm>
            <a:off x="3238501" y="0"/>
            <a:ext cx="6143625" cy="876300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es-ES" sz="4400" b="1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/>
            </a:r>
            <a:br>
              <a:rPr lang="es-ES" sz="4400" b="1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lang="es-HN" sz="3600" kern="0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/>
            </a:r>
            <a:br>
              <a:rPr lang="es-HN" sz="3600" kern="0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</a:br>
            <a:endParaRPr lang="es-ES" sz="4400" kern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" name="Text Box 4">
            <a:extLst>
              <a:ext uri="{FF2B5EF4-FFF2-40B4-BE49-F238E27FC236}"/>
            </a:extLst>
          </p:cNvPr>
          <p:cNvSpPr txBox="1">
            <a:spLocks noChangeArrowheads="1"/>
          </p:cNvSpPr>
          <p:nvPr/>
        </p:nvSpPr>
        <p:spPr bwMode="auto">
          <a:xfrm>
            <a:off x="1651001" y="1204914"/>
            <a:ext cx="72739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2800">
                <a:solidFill>
                  <a:srgbClr val="D6A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¿Cuáles son las Emociones Básicas?</a:t>
            </a:r>
            <a:endParaRPr lang="es-ES" sz="2800" dirty="0">
              <a:solidFill>
                <a:srgbClr val="D6A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9" name="Tab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3051754"/>
              </p:ext>
            </p:extLst>
          </p:nvPr>
        </p:nvGraphicFramePr>
        <p:xfrm>
          <a:off x="1175656" y="2000932"/>
          <a:ext cx="10613572" cy="3150620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3886201"/>
                <a:gridCol w="6727371"/>
              </a:tblGrid>
              <a:tr h="568097">
                <a:tc>
                  <a:txBody>
                    <a:bodyPr/>
                    <a:lstStyle/>
                    <a:p>
                      <a:pPr lvl="0" algn="ctr"/>
                      <a:r>
                        <a:rPr lang="es-ES" sz="20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Kristen ITC" panose="03050502040202030202" pitchFamily="66" charset="0"/>
                        </a:rPr>
                        <a:t>EMOCIÓN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s-ES" sz="20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Kristen ITC" panose="03050502040202030202" pitchFamily="66" charset="0"/>
                        </a:rPr>
                        <a:t>FUNCIÓN</a:t>
                      </a:r>
                    </a:p>
                  </a:txBody>
                  <a:tcPr anchor="ctr"/>
                </a:tc>
              </a:tr>
              <a:tr h="631371">
                <a:tc>
                  <a:txBody>
                    <a:bodyPr/>
                    <a:lstStyle/>
                    <a:p>
                      <a:pPr lvl="0"/>
                      <a:r>
                        <a:rPr lang="es-ES" sz="2800" b="0" dirty="0">
                          <a:latin typeface="Bookman Old Style" panose="02050604050505020204" pitchFamily="18" charset="0"/>
                        </a:rPr>
                        <a:t>Miedo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just"/>
                      <a:r>
                        <a:rPr lang="es-ES">
                          <a:latin typeface="Bookman Old Style" panose="02050604050505020204" pitchFamily="18" charset="0"/>
                        </a:rPr>
                        <a:t>Nos ayuda a protegernos y tomar distancia de lo que nos puede hacer daño</a:t>
                      </a:r>
                    </a:p>
                  </a:txBody>
                  <a:tcPr/>
                </a:tc>
              </a:tr>
              <a:tr h="653267">
                <a:tc>
                  <a:txBody>
                    <a:bodyPr/>
                    <a:lstStyle/>
                    <a:p>
                      <a:pPr lvl="0"/>
                      <a:r>
                        <a:rPr lang="es-ES" sz="2800" b="0" dirty="0">
                          <a:latin typeface="Bookman Old Style" panose="02050604050505020204" pitchFamily="18" charset="0"/>
                        </a:rPr>
                        <a:t>Alegría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just"/>
                      <a:r>
                        <a:rPr lang="es-ES" dirty="0">
                          <a:latin typeface="Bookman Old Style" panose="02050604050505020204" pitchFamily="18" charset="0"/>
                        </a:rPr>
                        <a:t>Produce sensación placentera y nos impulsa a reproducir</a:t>
                      </a:r>
                      <a:r>
                        <a:rPr lang="es-ES" baseline="0" dirty="0">
                          <a:latin typeface="Bookman Old Style" panose="02050604050505020204" pitchFamily="18" charset="0"/>
                        </a:rPr>
                        <a:t> momentos similares</a:t>
                      </a:r>
                      <a:endParaRPr lang="es-ES" dirty="0">
                        <a:latin typeface="Bookman Old Style" panose="02050604050505020204" pitchFamily="18" charset="0"/>
                      </a:endParaRPr>
                    </a:p>
                  </a:txBody>
                  <a:tcPr/>
                </a:tc>
              </a:tr>
              <a:tr h="613608">
                <a:tc>
                  <a:txBody>
                    <a:bodyPr/>
                    <a:lstStyle/>
                    <a:p>
                      <a:pPr lvl="0"/>
                      <a:r>
                        <a:rPr lang="es-ES" sz="2800" b="0" dirty="0">
                          <a:latin typeface="Bookman Old Style" panose="02050604050505020204" pitchFamily="18" charset="0"/>
                        </a:rPr>
                        <a:t>Ira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just"/>
                      <a:r>
                        <a:rPr lang="es-ES" dirty="0">
                          <a:latin typeface="Bookman Old Style" panose="02050604050505020204" pitchFamily="18" charset="0"/>
                        </a:rPr>
                        <a:t>Nos ayuda a distinguir las acciones que nos disgustan de otro u otros</a:t>
                      </a:r>
                    </a:p>
                  </a:txBody>
                  <a:tcPr/>
                </a:tc>
              </a:tr>
              <a:tr h="649096">
                <a:tc>
                  <a:txBody>
                    <a:bodyPr/>
                    <a:lstStyle/>
                    <a:p>
                      <a:pPr lvl="0"/>
                      <a:r>
                        <a:rPr lang="es-ES" sz="2800" b="0" dirty="0">
                          <a:latin typeface="Bookman Old Style" panose="02050604050505020204" pitchFamily="18" charset="0"/>
                        </a:rPr>
                        <a:t>Tristeza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just"/>
                      <a:r>
                        <a:rPr lang="es-ES" dirty="0">
                          <a:latin typeface="Bookman Old Style" panose="02050604050505020204" pitchFamily="18" charset="0"/>
                        </a:rPr>
                        <a:t>Emoción que surge frente a las pérdidas que tenemos en la vida. Se puede entender como dolor de alma.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95198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Imagen 13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E"/>
              </a:clrFrom>
              <a:clrTo>
                <a:srgbClr val="FFFF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>
            <a:extLst>
              <a:ext uri="{FF2B5EF4-FFF2-40B4-BE49-F238E27FC236}"/>
            </a:extLst>
          </p:cNvPr>
          <p:cNvSpPr txBox="1">
            <a:spLocks noChangeArrowheads="1"/>
          </p:cNvSpPr>
          <p:nvPr/>
        </p:nvSpPr>
        <p:spPr>
          <a:xfrm>
            <a:off x="3238501" y="0"/>
            <a:ext cx="6143625" cy="876300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es-ES" sz="4400" b="1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/>
            </a:r>
            <a:br>
              <a:rPr lang="es-ES" sz="4400" b="1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lang="es-HN" sz="3600" kern="0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/>
            </a:r>
            <a:br>
              <a:rPr lang="es-HN" sz="3600" kern="0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</a:br>
            <a:endParaRPr lang="es-ES" sz="4400" kern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7" name="Text Box 4">
            <a:extLst>
              <a:ext uri="{FF2B5EF4-FFF2-40B4-BE49-F238E27FC236}"/>
            </a:extLst>
          </p:cNvPr>
          <p:cNvSpPr txBox="1">
            <a:spLocks noChangeArrowheads="1"/>
          </p:cNvSpPr>
          <p:nvPr/>
        </p:nvSpPr>
        <p:spPr bwMode="auto">
          <a:xfrm>
            <a:off x="2147889" y="1079501"/>
            <a:ext cx="7164387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3600" b="1">
                <a:solidFill>
                  <a:srgbClr val="D6A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Emociones Combinadas</a:t>
            </a:r>
            <a:endParaRPr lang="es-ES" sz="3600" b="1" dirty="0">
              <a:solidFill>
                <a:srgbClr val="D6A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 Box 2"/>
          <p:cNvSpPr txBox="1">
            <a:spLocks noChangeArrowheads="1"/>
          </p:cNvSpPr>
          <p:nvPr/>
        </p:nvSpPr>
        <p:spPr bwMode="ltGray">
          <a:xfrm>
            <a:off x="1099458" y="3156403"/>
            <a:ext cx="9993084" cy="17851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>
                <a:srgbClr val="FFC000"/>
              </a:buClr>
              <a:buFont typeface="Wingdings" panose="05000000000000000000" pitchFamily="2" charset="2"/>
              <a:buChar char="v"/>
            </a:pPr>
            <a:r>
              <a:rPr lang="es-ES" altLang="es-HN" sz="2200" dirty="0">
                <a:latin typeface="Bookman Old Style" panose="02050604050505020204" pitchFamily="18" charset="0"/>
              </a:rPr>
              <a:t>Son aquellas que mezclan o combinan una o más de las emociones básicas. Por ejemplo:</a:t>
            </a:r>
          </a:p>
          <a:p>
            <a:pPr>
              <a:lnSpc>
                <a:spcPct val="100000"/>
              </a:lnSpc>
              <a:spcBef>
                <a:spcPct val="0"/>
              </a:spcBef>
              <a:buClr>
                <a:srgbClr val="FFC000"/>
              </a:buClr>
              <a:buFont typeface="Wingdings" panose="05000000000000000000" pitchFamily="2" charset="2"/>
              <a:buChar char="v"/>
            </a:pPr>
            <a:endParaRPr lang="es-ES" altLang="es-HN" sz="2200" dirty="0">
              <a:latin typeface="Bookman Old Style" panose="02050604050505020204" pitchFamily="18" charset="0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Clr>
                <a:srgbClr val="FFC000"/>
              </a:buClr>
              <a:buFont typeface="Wingdings" panose="05000000000000000000" pitchFamily="2" charset="2"/>
              <a:buChar char="v"/>
            </a:pPr>
            <a:r>
              <a:rPr lang="es-ES" altLang="es-HN" sz="2200" dirty="0">
                <a:latin typeface="Bookman Old Style" panose="02050604050505020204" pitchFamily="18" charset="0"/>
              </a:rPr>
              <a:t>Sorpresa, Indignación, Rechazo, Antipatía, Impotencia, Enfado, Sorpresa, Sobresalto, Admiración, Asombro etc.</a:t>
            </a:r>
          </a:p>
        </p:txBody>
      </p:sp>
    </p:spTree>
    <p:extLst>
      <p:ext uri="{BB962C8B-B14F-4D97-AF65-F5344CB8AC3E}">
        <p14:creationId xmlns:p14="http://schemas.microsoft.com/office/powerpoint/2010/main" val="2447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Imagen 11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E"/>
              </a:clrFrom>
              <a:clrTo>
                <a:srgbClr val="FFFF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>
            <a:extLst>
              <a:ext uri="{FF2B5EF4-FFF2-40B4-BE49-F238E27FC236}"/>
            </a:extLst>
          </p:cNvPr>
          <p:cNvSpPr txBox="1">
            <a:spLocks noChangeArrowheads="1"/>
          </p:cNvSpPr>
          <p:nvPr/>
        </p:nvSpPr>
        <p:spPr>
          <a:xfrm>
            <a:off x="3238501" y="0"/>
            <a:ext cx="6143625" cy="876300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es-ES" sz="4400" b="1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/>
            </a:r>
            <a:br>
              <a:rPr lang="es-ES" sz="4400" b="1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lang="es-HN" sz="3600" kern="0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/>
            </a:r>
            <a:br>
              <a:rPr lang="es-HN" sz="3600" kern="0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</a:br>
            <a:endParaRPr lang="es-ES" sz="4400" kern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5" name="Rectángulo 14">
            <a:extLst>
              <a:ext uri="{FF2B5EF4-FFF2-40B4-BE49-F238E27FC236}"/>
            </a:extLst>
          </p:cNvPr>
          <p:cNvSpPr/>
          <p:nvPr/>
        </p:nvSpPr>
        <p:spPr>
          <a:xfrm>
            <a:off x="2417764" y="930275"/>
            <a:ext cx="7127875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es-HN" sz="3200" b="1" dirty="0" smtClean="0">
                <a:solidFill>
                  <a:srgbClr val="D6A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¿Qué </a:t>
            </a:r>
            <a:r>
              <a:rPr lang="es-HN" sz="3200" b="1" dirty="0">
                <a:solidFill>
                  <a:srgbClr val="D6A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es Inteligencia </a:t>
            </a:r>
            <a:r>
              <a:rPr lang="es-HN" sz="3200" b="1" dirty="0" smtClean="0">
                <a:solidFill>
                  <a:srgbClr val="D6A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Emocional (IE)?</a:t>
            </a:r>
            <a:endParaRPr lang="es-HN" sz="3200" b="1" dirty="0">
              <a:solidFill>
                <a:srgbClr val="D6A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Rectángulo 18"/>
          <p:cNvSpPr>
            <a:spLocks noChangeArrowheads="1"/>
          </p:cNvSpPr>
          <p:nvPr/>
        </p:nvSpPr>
        <p:spPr bwMode="auto">
          <a:xfrm>
            <a:off x="979714" y="2762945"/>
            <a:ext cx="102108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None/>
            </a:pPr>
            <a:r>
              <a:rPr lang="es-ES" altLang="es-HN" sz="2400" i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Es </a:t>
            </a:r>
            <a:r>
              <a:rPr lang="es-ES" altLang="es-HN" sz="2400" i="1" dirty="0">
                <a:solidFill>
                  <a:srgbClr val="002060"/>
                </a:solidFill>
                <a:latin typeface="Bookman Old Style" panose="02050604050505020204" pitchFamily="18" charset="0"/>
              </a:rPr>
              <a:t>la aptitud con la que cuenta el individuo para dirigir y equilibrar las propias emociones. También se trata de la capacidad que desarrolla la persona para sentir, entender, controlar y modificar los estados de ánimo propias y ajenos.</a:t>
            </a:r>
            <a:r>
              <a:rPr lang="es-HN" altLang="es-HN" sz="2400" i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 </a:t>
            </a:r>
            <a:endParaRPr lang="es-HN" altLang="es-HN" sz="2400" i="1" dirty="0">
              <a:solidFill>
                <a:srgbClr val="002060"/>
              </a:solidFill>
              <a:latin typeface="Tw Cen MT" panose="020B06020201040206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65892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Imagen 11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E"/>
              </a:clrFrom>
              <a:clrTo>
                <a:srgbClr val="FFFF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 Box 2"/>
          <p:cNvSpPr txBox="1">
            <a:spLocks noChangeArrowheads="1"/>
          </p:cNvSpPr>
          <p:nvPr/>
        </p:nvSpPr>
        <p:spPr bwMode="ltGray">
          <a:xfrm>
            <a:off x="1071676" y="3466895"/>
            <a:ext cx="10526485" cy="21236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63525" indent="-263525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>
                <a:srgbClr val="FFC000"/>
              </a:buClr>
              <a:buFont typeface="Wingdings" panose="05000000000000000000" pitchFamily="2" charset="2"/>
              <a:buChar char="v"/>
            </a:pPr>
            <a:r>
              <a:rPr lang="es-ES" altLang="es-HN" sz="2200" dirty="0" smtClean="0">
                <a:latin typeface="Bookman Old Style" panose="02050604050505020204" pitchFamily="18" charset="0"/>
              </a:rPr>
              <a:t>Negación</a:t>
            </a:r>
            <a:r>
              <a:rPr lang="es-ES" altLang="es-HN" sz="2200" dirty="0">
                <a:latin typeface="Bookman Old Style" panose="02050604050505020204" pitchFamily="18" charset="0"/>
              </a:rPr>
              <a:t>: “Esto no me puede estar sucediendo a mí.”</a:t>
            </a:r>
          </a:p>
          <a:p>
            <a:pPr>
              <a:lnSpc>
                <a:spcPct val="100000"/>
              </a:lnSpc>
              <a:spcBef>
                <a:spcPct val="0"/>
              </a:spcBef>
              <a:buClr>
                <a:srgbClr val="FFC000"/>
              </a:buClr>
              <a:buFont typeface="Wingdings" panose="05000000000000000000" pitchFamily="2" charset="2"/>
              <a:buChar char="v"/>
            </a:pPr>
            <a:r>
              <a:rPr lang="es-ES" altLang="es-HN" sz="2200" dirty="0">
                <a:latin typeface="Bookman Old Style" panose="02050604050505020204" pitchFamily="18" charset="0"/>
              </a:rPr>
              <a:t>Obligación: “Tengo que conseguir empleo como sea.”</a:t>
            </a:r>
          </a:p>
          <a:p>
            <a:pPr>
              <a:lnSpc>
                <a:spcPct val="100000"/>
              </a:lnSpc>
              <a:spcBef>
                <a:spcPct val="0"/>
              </a:spcBef>
              <a:buClr>
                <a:srgbClr val="FFC000"/>
              </a:buClr>
              <a:buFont typeface="Wingdings" panose="05000000000000000000" pitchFamily="2" charset="2"/>
              <a:buChar char="v"/>
            </a:pPr>
            <a:r>
              <a:rPr lang="es-ES" altLang="es-HN" sz="2200" dirty="0">
                <a:latin typeface="Bookman Old Style" panose="02050604050505020204" pitchFamily="18" charset="0"/>
              </a:rPr>
              <a:t>Miedo: “No voy a resistir esto por mucho tiempo.”</a:t>
            </a:r>
          </a:p>
          <a:p>
            <a:pPr>
              <a:lnSpc>
                <a:spcPct val="100000"/>
              </a:lnSpc>
              <a:spcBef>
                <a:spcPct val="0"/>
              </a:spcBef>
              <a:buClr>
                <a:srgbClr val="FFC000"/>
              </a:buClr>
              <a:buFont typeface="Wingdings" panose="05000000000000000000" pitchFamily="2" charset="2"/>
              <a:buChar char="v"/>
            </a:pPr>
            <a:r>
              <a:rPr lang="es-ES" altLang="es-HN" sz="2200" dirty="0">
                <a:latin typeface="Bookman Old Style" panose="02050604050505020204" pitchFamily="18" charset="0"/>
              </a:rPr>
              <a:t>Queja: “Nadie hace nada por mí.” “Me vuelve loco la situación del país.”</a:t>
            </a:r>
          </a:p>
          <a:p>
            <a:pPr>
              <a:lnSpc>
                <a:spcPct val="100000"/>
              </a:lnSpc>
              <a:spcBef>
                <a:spcPct val="0"/>
              </a:spcBef>
              <a:buClr>
                <a:srgbClr val="FFC000"/>
              </a:buClr>
              <a:buFont typeface="Wingdings" panose="05000000000000000000" pitchFamily="2" charset="2"/>
              <a:buChar char="v"/>
            </a:pPr>
            <a:r>
              <a:rPr lang="es-ES" altLang="es-HN" sz="2200" dirty="0">
                <a:latin typeface="Bookman Old Style" panose="02050604050505020204" pitchFamily="18" charset="0"/>
              </a:rPr>
              <a:t>Resentimiento: “Mi jefe prescindió de mí sin darme explicaciones.”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Clr>
                <a:srgbClr val="FFC000"/>
              </a:buClr>
              <a:buFont typeface="Wingdings" panose="05000000000000000000" pitchFamily="2" charset="2"/>
              <a:buChar char="v"/>
            </a:pPr>
            <a:endParaRPr lang="es-ES" altLang="es-HN" sz="2200" dirty="0">
              <a:latin typeface="Bookman Old Style" panose="02050604050505020204" pitchFamily="18" charset="0"/>
            </a:endParaRPr>
          </a:p>
        </p:txBody>
      </p:sp>
      <p:sp>
        <p:nvSpPr>
          <p:cNvPr id="5" name="Rectángulo 4">
            <a:extLst>
              <a:ext uri="{FF2B5EF4-FFF2-40B4-BE49-F238E27FC236}"/>
            </a:extLst>
          </p:cNvPr>
          <p:cNvSpPr/>
          <p:nvPr/>
        </p:nvSpPr>
        <p:spPr>
          <a:xfrm>
            <a:off x="2543176" y="1098551"/>
            <a:ext cx="7127875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es-ES" sz="2800" b="1" dirty="0" smtClean="0">
                <a:solidFill>
                  <a:srgbClr val="D6A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¿Qué </a:t>
            </a:r>
            <a:r>
              <a:rPr lang="es-ES" sz="2800" b="1" dirty="0">
                <a:solidFill>
                  <a:srgbClr val="D6A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emociones puede producir el desempleo?</a:t>
            </a:r>
            <a:endParaRPr lang="es-HN" sz="2800" b="1" dirty="0">
              <a:solidFill>
                <a:srgbClr val="D6A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ángulo 5">
            <a:extLst>
              <a:ext uri="{FF2B5EF4-FFF2-40B4-BE49-F238E27FC236}"/>
            </a:extLst>
          </p:cNvPr>
          <p:cNvSpPr/>
          <p:nvPr/>
        </p:nvSpPr>
        <p:spPr>
          <a:xfrm>
            <a:off x="2411413" y="2139682"/>
            <a:ext cx="784701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s-ES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isten ITC" panose="03050502040202030202" pitchFamily="66" charset="0"/>
              </a:rPr>
              <a:t>El </a:t>
            </a:r>
            <a:r>
              <a:rPr lang="es-ES" sz="24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isten ITC" panose="03050502040202030202" pitchFamily="66" charset="0"/>
              </a:rPr>
              <a:t>desempleo nos puede generar una gran variedad de emociones</a:t>
            </a:r>
            <a:r>
              <a:rPr lang="es-ES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isten ITC" panose="03050502040202030202" pitchFamily="66" charset="0"/>
              </a:rPr>
              <a:t>:</a:t>
            </a:r>
            <a:endParaRPr lang="es-ES" sz="24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risten ITC" panose="03050502040202030202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93313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Imagen 11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E"/>
              </a:clrFrom>
              <a:clrTo>
                <a:srgbClr val="FFFF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>
            <a:extLst>
              <a:ext uri="{FF2B5EF4-FFF2-40B4-BE49-F238E27FC236}"/>
            </a:extLst>
          </p:cNvPr>
          <p:cNvSpPr txBox="1">
            <a:spLocks noChangeArrowheads="1"/>
          </p:cNvSpPr>
          <p:nvPr/>
        </p:nvSpPr>
        <p:spPr>
          <a:xfrm>
            <a:off x="3238501" y="0"/>
            <a:ext cx="6143625" cy="876300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es-ES" sz="4400" b="1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/>
            </a:r>
            <a:br>
              <a:rPr lang="es-ES" sz="4400" b="1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lang="es-HN" sz="3600" kern="0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/>
            </a:r>
            <a:br>
              <a:rPr lang="es-HN" sz="3600" kern="0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</a:br>
            <a:endParaRPr lang="es-ES" sz="4400" kern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9" name="Rectángulo 8">
            <a:extLst>
              <a:ext uri="{FF2B5EF4-FFF2-40B4-BE49-F238E27FC236}"/>
            </a:extLst>
          </p:cNvPr>
          <p:cNvSpPr/>
          <p:nvPr/>
        </p:nvSpPr>
        <p:spPr>
          <a:xfrm>
            <a:off x="2275113" y="1047837"/>
            <a:ext cx="764177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s-ES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isten ITC" panose="03050502040202030202" pitchFamily="66" charset="0"/>
              </a:rPr>
              <a:t>¿Cómo </a:t>
            </a:r>
            <a:r>
              <a:rPr lang="es-ES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isten ITC" panose="03050502040202030202" pitchFamily="66" charset="0"/>
              </a:rPr>
              <a:t>reacciona una persona </a:t>
            </a:r>
            <a:r>
              <a:rPr lang="es-ES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isten ITC" panose="03050502040202030202" pitchFamily="66" charset="0"/>
              </a:rPr>
              <a:t>IE?</a:t>
            </a:r>
            <a:endParaRPr lang="es-HN" sz="2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ekton Pro Ext" panose="020F0605020208020904" pitchFamily="34" charset="0"/>
            </a:endParaRPr>
          </a:p>
        </p:txBody>
      </p:sp>
      <p:sp>
        <p:nvSpPr>
          <p:cNvPr id="19" name="Text Box 2"/>
          <p:cNvSpPr txBox="1">
            <a:spLocks noChangeArrowheads="1"/>
          </p:cNvSpPr>
          <p:nvPr/>
        </p:nvSpPr>
        <p:spPr bwMode="ltGray">
          <a:xfrm>
            <a:off x="1155756" y="2170114"/>
            <a:ext cx="9880487" cy="38164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63525" indent="-263525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>
                <a:srgbClr val="FFC000"/>
              </a:buClr>
              <a:buFont typeface="Wingdings" panose="05000000000000000000" pitchFamily="2" charset="2"/>
              <a:buChar char="v"/>
            </a:pPr>
            <a:r>
              <a:rPr lang="es-ES" altLang="es-HN" sz="2200" dirty="0" smtClean="0">
                <a:latin typeface="Bookman Old Style" panose="02050604050505020204" pitchFamily="18" charset="0"/>
              </a:rPr>
              <a:t>Una </a:t>
            </a:r>
            <a:r>
              <a:rPr lang="es-ES" altLang="es-HN" sz="2200" dirty="0">
                <a:latin typeface="Bookman Old Style" panose="02050604050505020204" pitchFamily="18" charset="0"/>
              </a:rPr>
              <a:t>persona con Inteligencia Emocional (IE) nunca puede creer que su vida es controlada por oscuras y extrañas fuerzas externas.</a:t>
            </a:r>
          </a:p>
          <a:p>
            <a:pPr>
              <a:lnSpc>
                <a:spcPct val="100000"/>
              </a:lnSpc>
              <a:spcBef>
                <a:spcPct val="0"/>
              </a:spcBef>
              <a:buClr>
                <a:srgbClr val="FFC000"/>
              </a:buClr>
              <a:buFont typeface="Wingdings" panose="05000000000000000000" pitchFamily="2" charset="2"/>
              <a:buChar char="v"/>
            </a:pPr>
            <a:endParaRPr lang="es-ES" altLang="es-HN" sz="2200" dirty="0">
              <a:latin typeface="Bookman Old Style" panose="02050604050505020204" pitchFamily="18" charset="0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Clr>
                <a:srgbClr val="FFC000"/>
              </a:buClr>
              <a:buFont typeface="Wingdings" panose="05000000000000000000" pitchFamily="2" charset="2"/>
              <a:buChar char="v"/>
            </a:pPr>
            <a:r>
              <a:rPr lang="es-ES" altLang="es-HN" sz="2200" dirty="0">
                <a:latin typeface="Bookman Old Style" panose="02050604050505020204" pitchFamily="18" charset="0"/>
              </a:rPr>
              <a:t>No tener trabajo no puede significar abandonar las riendas de su vida y darse por vencido. La persona emocionalmente inteligente aprende a ver en los fracasos una nueva razón para seguir luchando.</a:t>
            </a:r>
          </a:p>
          <a:p>
            <a:pPr>
              <a:lnSpc>
                <a:spcPct val="100000"/>
              </a:lnSpc>
              <a:spcBef>
                <a:spcPct val="0"/>
              </a:spcBef>
              <a:buClr>
                <a:srgbClr val="FFC000"/>
              </a:buClr>
              <a:buFont typeface="Wingdings" panose="05000000000000000000" pitchFamily="2" charset="2"/>
              <a:buChar char="v"/>
            </a:pPr>
            <a:endParaRPr lang="es-ES" altLang="es-HN" sz="2200" dirty="0">
              <a:latin typeface="Bookman Old Style" panose="02050604050505020204" pitchFamily="18" charset="0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Clr>
                <a:srgbClr val="FFC000"/>
              </a:buClr>
              <a:buFont typeface="Wingdings" panose="05000000000000000000" pitchFamily="2" charset="2"/>
              <a:buChar char="v"/>
            </a:pPr>
            <a:r>
              <a:rPr lang="es-ES" altLang="es-HN" sz="2200" dirty="0">
                <a:latin typeface="Bookman Old Style" panose="02050604050505020204" pitchFamily="18" charset="0"/>
              </a:rPr>
              <a:t>Una persona con IE nunca ve el vaso medio vacío, siempre lo ve medio lleno.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Clr>
                <a:srgbClr val="FFC000"/>
              </a:buClr>
              <a:buFont typeface="Wingdings" panose="05000000000000000000" pitchFamily="2" charset="2"/>
              <a:buChar char="v"/>
            </a:pPr>
            <a:endParaRPr lang="es-ES" altLang="es-HN" sz="2200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87644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Imagen 11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E"/>
              </a:clrFrom>
              <a:clrTo>
                <a:srgbClr val="FFFF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>
            <a:extLst>
              <a:ext uri="{FF2B5EF4-FFF2-40B4-BE49-F238E27FC236}"/>
            </a:extLst>
          </p:cNvPr>
          <p:cNvSpPr txBox="1">
            <a:spLocks noChangeArrowheads="1"/>
          </p:cNvSpPr>
          <p:nvPr/>
        </p:nvSpPr>
        <p:spPr>
          <a:xfrm>
            <a:off x="3238501" y="0"/>
            <a:ext cx="6143625" cy="876300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es-ES" sz="4400" b="1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/>
            </a:r>
            <a:br>
              <a:rPr lang="es-ES" sz="4400" b="1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lang="es-HN" sz="3600" kern="0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/>
            </a:r>
            <a:br>
              <a:rPr lang="es-HN" sz="3600" kern="0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</a:br>
            <a:endParaRPr lang="es-ES" sz="4400" kern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9" name="Rectángulo 8">
            <a:extLst>
              <a:ext uri="{FF2B5EF4-FFF2-40B4-BE49-F238E27FC236}"/>
            </a:extLst>
          </p:cNvPr>
          <p:cNvSpPr/>
          <p:nvPr/>
        </p:nvSpPr>
        <p:spPr>
          <a:xfrm>
            <a:off x="2275113" y="1047837"/>
            <a:ext cx="764177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s-ES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isten ITC" panose="03050502040202030202" pitchFamily="66" charset="0"/>
              </a:rPr>
              <a:t>¿Qué </a:t>
            </a:r>
            <a:r>
              <a:rPr lang="es-ES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isten ITC" panose="03050502040202030202" pitchFamily="66" charset="0"/>
              </a:rPr>
              <a:t>hacer entonces frente al desempleo?</a:t>
            </a:r>
            <a:endParaRPr lang="es-HN" sz="2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ekton Pro Ext" panose="020F0605020208020904" pitchFamily="34" charset="0"/>
            </a:endParaRPr>
          </a:p>
        </p:txBody>
      </p:sp>
      <p:sp>
        <p:nvSpPr>
          <p:cNvPr id="19" name="Text Box 2"/>
          <p:cNvSpPr txBox="1">
            <a:spLocks noChangeArrowheads="1"/>
          </p:cNvSpPr>
          <p:nvPr/>
        </p:nvSpPr>
        <p:spPr bwMode="ltGray">
          <a:xfrm>
            <a:off x="1155756" y="2170114"/>
            <a:ext cx="9880487" cy="31393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63525" indent="-263525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indent="0">
              <a:lnSpc>
                <a:spcPct val="100000"/>
              </a:lnSpc>
              <a:spcBef>
                <a:spcPct val="0"/>
              </a:spcBef>
              <a:buClr>
                <a:srgbClr val="FFC000"/>
              </a:buClr>
              <a:buNone/>
            </a:pPr>
            <a:r>
              <a:rPr lang="es-ES" altLang="es-HN" sz="2200" dirty="0" smtClean="0">
                <a:solidFill>
                  <a:schemeClr val="accent2">
                    <a:lumMod val="75000"/>
                  </a:schemeClr>
                </a:solidFill>
                <a:latin typeface="Bookman Old Style" panose="02050604050505020204" pitchFamily="18" charset="0"/>
              </a:rPr>
              <a:t>1</a:t>
            </a:r>
            <a:r>
              <a:rPr lang="es-ES" altLang="es-HN" sz="2200" dirty="0">
                <a:solidFill>
                  <a:schemeClr val="accent2">
                    <a:lumMod val="75000"/>
                  </a:schemeClr>
                </a:solidFill>
                <a:latin typeface="Bookman Old Style" panose="02050604050505020204" pitchFamily="18" charset="0"/>
              </a:rPr>
              <a:t>. </a:t>
            </a:r>
            <a:r>
              <a:rPr lang="es-ES" altLang="es-HN" sz="2200" dirty="0">
                <a:latin typeface="Bookman Old Style" panose="02050604050505020204" pitchFamily="18" charset="0"/>
              </a:rPr>
              <a:t>Salga de su “Zona de Confort”. No espere a que le llamen, a que otro resuelva su situación, a que un vecino pregunte por usted o que un hermano o amigo le llame para darle opciones de trabajo.</a:t>
            </a:r>
          </a:p>
          <a:p>
            <a:pPr>
              <a:lnSpc>
                <a:spcPct val="100000"/>
              </a:lnSpc>
              <a:spcBef>
                <a:spcPct val="0"/>
              </a:spcBef>
              <a:buClr>
                <a:srgbClr val="FFC000"/>
              </a:buClr>
              <a:buFont typeface="Wingdings" panose="05000000000000000000" pitchFamily="2" charset="2"/>
              <a:buChar char="v"/>
            </a:pPr>
            <a:endParaRPr lang="es-ES" altLang="es-HN" sz="2200" dirty="0">
              <a:latin typeface="Bookman Old Style" panose="02050604050505020204" pitchFamily="18" charset="0"/>
            </a:endParaRPr>
          </a:p>
          <a:p>
            <a:pPr marL="0" indent="0">
              <a:lnSpc>
                <a:spcPct val="100000"/>
              </a:lnSpc>
              <a:spcBef>
                <a:spcPct val="0"/>
              </a:spcBef>
              <a:buClr>
                <a:srgbClr val="FFC000"/>
              </a:buClr>
              <a:buNone/>
            </a:pPr>
            <a:r>
              <a:rPr lang="es-ES" altLang="es-HN" sz="2200" dirty="0">
                <a:solidFill>
                  <a:schemeClr val="accent2">
                    <a:lumMod val="75000"/>
                  </a:schemeClr>
                </a:solidFill>
                <a:latin typeface="Bookman Old Style" panose="02050604050505020204" pitchFamily="18" charset="0"/>
              </a:rPr>
              <a:t>2. </a:t>
            </a:r>
            <a:r>
              <a:rPr lang="es-ES" altLang="es-HN" sz="2200" dirty="0">
                <a:latin typeface="Bookman Old Style" panose="02050604050505020204" pitchFamily="18" charset="0"/>
              </a:rPr>
              <a:t>Busque opciones nuevas, no se limite a las mismas coordenadas.</a:t>
            </a:r>
          </a:p>
          <a:p>
            <a:pPr>
              <a:lnSpc>
                <a:spcPct val="100000"/>
              </a:lnSpc>
              <a:spcBef>
                <a:spcPct val="0"/>
              </a:spcBef>
              <a:buClr>
                <a:srgbClr val="FFC000"/>
              </a:buClr>
              <a:buFont typeface="Wingdings" panose="05000000000000000000" pitchFamily="2" charset="2"/>
              <a:buChar char="v"/>
            </a:pPr>
            <a:endParaRPr lang="es-ES" altLang="es-HN" sz="2200" dirty="0">
              <a:latin typeface="Bookman Old Style" panose="02050604050505020204" pitchFamily="18" charset="0"/>
            </a:endParaRPr>
          </a:p>
          <a:p>
            <a:pPr marL="0" indent="0">
              <a:lnSpc>
                <a:spcPct val="100000"/>
              </a:lnSpc>
              <a:spcBef>
                <a:spcPct val="0"/>
              </a:spcBef>
              <a:buClr>
                <a:srgbClr val="FFC000"/>
              </a:buClr>
              <a:buNone/>
            </a:pPr>
            <a:r>
              <a:rPr lang="es-ES" altLang="es-HN" sz="2200" dirty="0">
                <a:solidFill>
                  <a:schemeClr val="accent2">
                    <a:lumMod val="75000"/>
                  </a:schemeClr>
                </a:solidFill>
                <a:latin typeface="Bookman Old Style" panose="02050604050505020204" pitchFamily="18" charset="0"/>
              </a:rPr>
              <a:t>3. </a:t>
            </a:r>
            <a:r>
              <a:rPr lang="es-ES" altLang="es-HN" sz="2200" dirty="0">
                <a:latin typeface="Bookman Old Style" panose="02050604050505020204" pitchFamily="18" charset="0"/>
              </a:rPr>
              <a:t>Procure tener apertura a aprender nuevas cosas. Sepa que entre más cosas sepa hacer bien, más opciones tendrá de conseguir un empleo</a:t>
            </a:r>
            <a:r>
              <a:rPr lang="es-ES" altLang="es-HN" sz="2200" dirty="0" smtClean="0">
                <a:latin typeface="Bookman Old Style" panose="02050604050505020204" pitchFamily="18" charset="0"/>
              </a:rPr>
              <a:t>.</a:t>
            </a:r>
            <a:endParaRPr lang="es-ES" altLang="es-HN" sz="2200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5860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Imagen 11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E"/>
              </a:clrFrom>
              <a:clrTo>
                <a:srgbClr val="FFFF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ángulo 2"/>
          <p:cNvSpPr/>
          <p:nvPr/>
        </p:nvSpPr>
        <p:spPr>
          <a:xfrm>
            <a:off x="4286688" y="900114"/>
            <a:ext cx="283122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s-MX" sz="4000" b="1" dirty="0" err="1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isten ITC" panose="03050502040202030202" pitchFamily="66" charset="0"/>
              </a:rPr>
              <a:t>Resiliencia</a:t>
            </a:r>
            <a:endParaRPr lang="es-MX" sz="4000" b="1" dirty="0">
              <a:solidFill>
                <a:srgbClr val="FF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risten ITC" panose="03050502040202030202" pitchFamily="66" charset="0"/>
            </a:endParaRPr>
          </a:p>
        </p:txBody>
      </p:sp>
      <p:sp>
        <p:nvSpPr>
          <p:cNvPr id="4" name="Rectángulo 3"/>
          <p:cNvSpPr/>
          <p:nvPr/>
        </p:nvSpPr>
        <p:spPr>
          <a:xfrm>
            <a:off x="985157" y="1748518"/>
            <a:ext cx="1022168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3525" indent="-263525">
              <a:lnSpc>
                <a:spcPct val="150000"/>
              </a:lnSpc>
              <a:defRPr/>
            </a:pPr>
            <a:r>
              <a:rPr lang="es-ES" sz="2400" dirty="0" smtClean="0">
                <a:solidFill>
                  <a:srgbClr val="000000"/>
                </a:solidFill>
                <a:latin typeface="Bookman Old Style" panose="02050604050505020204" pitchFamily="18" charset="0"/>
              </a:rPr>
              <a:t>Una </a:t>
            </a:r>
            <a:r>
              <a:rPr lang="es-ES" sz="2400" dirty="0">
                <a:solidFill>
                  <a:srgbClr val="000000"/>
                </a:solidFill>
                <a:latin typeface="Bookman Old Style" panose="02050604050505020204" pitchFamily="18" charset="0"/>
              </a:rPr>
              <a:t>persona emocionalmente inteligente sabe recuperarse de un despido o situación de desempleo. </a:t>
            </a:r>
          </a:p>
          <a:p>
            <a:pPr marL="263525" indent="-263525">
              <a:lnSpc>
                <a:spcPct val="150000"/>
              </a:lnSpc>
              <a:defRPr/>
            </a:pPr>
            <a:r>
              <a:rPr lang="es-ES" sz="2400" dirty="0" smtClean="0">
                <a:solidFill>
                  <a:srgbClr val="000000"/>
                </a:solidFill>
                <a:latin typeface="Bookman Old Style" panose="02050604050505020204" pitchFamily="18" charset="0"/>
              </a:rPr>
              <a:t>Entiende </a:t>
            </a:r>
            <a:r>
              <a:rPr lang="es-ES" sz="2400" dirty="0">
                <a:solidFill>
                  <a:srgbClr val="000000"/>
                </a:solidFill>
                <a:latin typeface="Bookman Old Style" panose="02050604050505020204" pitchFamily="18" charset="0"/>
              </a:rPr>
              <a:t>que lo que a primera vista parece un acontecimiento abrumador puede convertirse en una oportunidad de mejora.</a:t>
            </a:r>
          </a:p>
          <a:p>
            <a:pPr marL="263525" indent="-263525">
              <a:lnSpc>
                <a:spcPct val="150000"/>
              </a:lnSpc>
              <a:defRPr/>
            </a:pPr>
            <a:r>
              <a:rPr lang="es-ES" sz="2400" dirty="0" smtClean="0">
                <a:solidFill>
                  <a:srgbClr val="000000"/>
                </a:solidFill>
                <a:latin typeface="Bookman Old Style" panose="02050604050505020204" pitchFamily="18" charset="0"/>
              </a:rPr>
              <a:t>No </a:t>
            </a:r>
            <a:r>
              <a:rPr lang="es-ES" sz="2400" dirty="0">
                <a:solidFill>
                  <a:srgbClr val="000000"/>
                </a:solidFill>
                <a:latin typeface="Bookman Old Style" panose="02050604050505020204" pitchFamily="18" charset="0"/>
              </a:rPr>
              <a:t>descuida su estado de salud y no permite que la Ira ni el Miedo se conviertan en las brújulas de su vida.</a:t>
            </a:r>
          </a:p>
          <a:p>
            <a:pPr marL="263525" indent="-263525">
              <a:lnSpc>
                <a:spcPct val="150000"/>
              </a:lnSpc>
              <a:defRPr/>
            </a:pPr>
            <a:endParaRPr lang="es-MX" sz="2400" dirty="0">
              <a:solidFill>
                <a:srgbClr val="000000"/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58974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</TotalTime>
  <Words>945</Words>
  <Application>Microsoft Office PowerPoint</Application>
  <PresentationFormat>Panorámica</PresentationFormat>
  <Paragraphs>94</Paragraphs>
  <Slides>16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13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16</vt:i4>
      </vt:variant>
    </vt:vector>
  </HeadingPairs>
  <TitlesOfParts>
    <vt:vector size="30" baseType="lpstr">
      <vt:lpstr>Arial</vt:lpstr>
      <vt:lpstr>Bookman Old Style</vt:lpstr>
      <vt:lpstr>Calibri</vt:lpstr>
      <vt:lpstr>Calibri Light</vt:lpstr>
      <vt:lpstr>Calisto MT</vt:lpstr>
      <vt:lpstr>Cambria</vt:lpstr>
      <vt:lpstr>Kristen ITC</vt:lpstr>
      <vt:lpstr>Palatino Linotype</vt:lpstr>
      <vt:lpstr>Tahoma</vt:lpstr>
      <vt:lpstr>Tekton Pro Ext</vt:lpstr>
      <vt:lpstr>Times New Roman</vt:lpstr>
      <vt:lpstr>Tw Cen MT</vt:lpstr>
      <vt:lpstr>Wingdings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Antonio Cerrato</dc:creator>
  <cp:lastModifiedBy>lizethavila1@gmail.com</cp:lastModifiedBy>
  <cp:revision>17</cp:revision>
  <dcterms:created xsi:type="dcterms:W3CDTF">2018-06-01T20:46:42Z</dcterms:created>
  <dcterms:modified xsi:type="dcterms:W3CDTF">2018-07-30T16:37:07Z</dcterms:modified>
</cp:coreProperties>
</file>