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59" r:id="rId4"/>
    <p:sldId id="260" r:id="rId5"/>
    <p:sldId id="261" r:id="rId6"/>
    <p:sldId id="305" r:id="rId7"/>
    <p:sldId id="311" r:id="rId8"/>
    <p:sldId id="306" r:id="rId9"/>
    <p:sldId id="312" r:id="rId10"/>
    <p:sldId id="310" r:id="rId11"/>
    <p:sldId id="307" r:id="rId12"/>
    <p:sldId id="308" r:id="rId13"/>
    <p:sldId id="309" r:id="rId14"/>
    <p:sldId id="262" r:id="rId15"/>
    <p:sldId id="263" r:id="rId16"/>
    <p:sldId id="264" r:id="rId17"/>
    <p:sldId id="265" r:id="rId18"/>
    <p:sldId id="266" r:id="rId19"/>
    <p:sldId id="281" r:id="rId20"/>
    <p:sldId id="283" r:id="rId21"/>
    <p:sldId id="267" r:id="rId22"/>
    <p:sldId id="285" r:id="rId23"/>
    <p:sldId id="286" r:id="rId24"/>
    <p:sldId id="288" r:id="rId25"/>
    <p:sldId id="289" r:id="rId26"/>
    <p:sldId id="291" r:id="rId27"/>
    <p:sldId id="293" r:id="rId28"/>
    <p:sldId id="294" r:id="rId29"/>
    <p:sldId id="296" r:id="rId30"/>
    <p:sldId id="297" r:id="rId31"/>
    <p:sldId id="298" r:id="rId32"/>
    <p:sldId id="299" r:id="rId33"/>
    <p:sldId id="301" r:id="rId34"/>
    <p:sldId id="302" r:id="rId35"/>
    <p:sldId id="303" r:id="rId36"/>
    <p:sldId id="304" r:id="rId37"/>
    <p:sldId id="316" r:id="rId38"/>
    <p:sldId id="317" r:id="rId39"/>
    <p:sldId id="279" r:id="rId40"/>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DA4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19T09:04:33.585"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352DD-1C32-4C4F-A361-FC3A8BB5D68A}" type="datetimeFigureOut">
              <a:rPr lang="es-HN" smtClean="0"/>
              <a:t>21/6/2019</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603F3-25D5-4A31-8858-C74047E373DC}" type="slidenum">
              <a:rPr lang="es-HN" smtClean="0"/>
              <a:t>‹Nº›</a:t>
            </a:fld>
            <a:endParaRPr lang="es-HN"/>
          </a:p>
        </p:txBody>
      </p:sp>
    </p:spTree>
    <p:extLst>
      <p:ext uri="{BB962C8B-B14F-4D97-AF65-F5344CB8AC3E}">
        <p14:creationId xmlns:p14="http://schemas.microsoft.com/office/powerpoint/2010/main" val="149154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HN" altLang="es-HN"/>
          </a:p>
        </p:txBody>
      </p:sp>
      <p:sp>
        <p:nvSpPr>
          <p:cNvPr id="481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A7A1F-EEA2-4B32-999A-36B59B10F5D1}" type="slidenum">
              <a:rPr lang="es-HN" altLang="es-HN" smtClean="0"/>
              <a:pPr fontAlgn="base">
                <a:spcBef>
                  <a:spcPct val="0"/>
                </a:spcBef>
                <a:spcAft>
                  <a:spcPct val="0"/>
                </a:spcAft>
              </a:pPr>
              <a:t>5</a:t>
            </a:fld>
            <a:endParaRPr lang="es-HN" altLang="es-HN"/>
          </a:p>
        </p:txBody>
      </p:sp>
    </p:spTree>
    <p:extLst>
      <p:ext uri="{BB962C8B-B14F-4D97-AF65-F5344CB8AC3E}">
        <p14:creationId xmlns:p14="http://schemas.microsoft.com/office/powerpoint/2010/main" val="65440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HN" altLang="es-HN"/>
          </a:p>
        </p:txBody>
      </p:sp>
      <p:sp>
        <p:nvSpPr>
          <p:cNvPr id="481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A7A1F-EEA2-4B32-999A-36B59B10F5D1}" type="slidenum">
              <a:rPr lang="es-HN" altLang="es-HN" smtClean="0"/>
              <a:pPr fontAlgn="base">
                <a:spcBef>
                  <a:spcPct val="0"/>
                </a:spcBef>
                <a:spcAft>
                  <a:spcPct val="0"/>
                </a:spcAft>
              </a:pPr>
              <a:t>6</a:t>
            </a:fld>
            <a:endParaRPr lang="es-HN" altLang="es-HN"/>
          </a:p>
        </p:txBody>
      </p:sp>
    </p:spTree>
    <p:extLst>
      <p:ext uri="{BB962C8B-B14F-4D97-AF65-F5344CB8AC3E}">
        <p14:creationId xmlns:p14="http://schemas.microsoft.com/office/powerpoint/2010/main" val="94058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HN" altLang="es-HN"/>
          </a:p>
        </p:txBody>
      </p:sp>
      <p:sp>
        <p:nvSpPr>
          <p:cNvPr id="481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A7A1F-EEA2-4B32-999A-36B59B10F5D1}" type="slidenum">
              <a:rPr lang="es-HN" altLang="es-HN" smtClean="0"/>
              <a:pPr fontAlgn="base">
                <a:spcBef>
                  <a:spcPct val="0"/>
                </a:spcBef>
                <a:spcAft>
                  <a:spcPct val="0"/>
                </a:spcAft>
              </a:pPr>
              <a:t>7</a:t>
            </a:fld>
            <a:endParaRPr lang="es-HN" altLang="es-HN"/>
          </a:p>
        </p:txBody>
      </p:sp>
    </p:spTree>
    <p:extLst>
      <p:ext uri="{BB962C8B-B14F-4D97-AF65-F5344CB8AC3E}">
        <p14:creationId xmlns:p14="http://schemas.microsoft.com/office/powerpoint/2010/main" val="25017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HN" altLang="es-HN"/>
          </a:p>
        </p:txBody>
      </p:sp>
      <p:sp>
        <p:nvSpPr>
          <p:cNvPr id="481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A7A1F-EEA2-4B32-999A-36B59B10F5D1}" type="slidenum">
              <a:rPr lang="es-HN" altLang="es-HN" smtClean="0"/>
              <a:pPr fontAlgn="base">
                <a:spcBef>
                  <a:spcPct val="0"/>
                </a:spcBef>
                <a:spcAft>
                  <a:spcPct val="0"/>
                </a:spcAft>
              </a:pPr>
              <a:t>8</a:t>
            </a:fld>
            <a:endParaRPr lang="es-HN" altLang="es-HN"/>
          </a:p>
        </p:txBody>
      </p:sp>
    </p:spTree>
    <p:extLst>
      <p:ext uri="{BB962C8B-B14F-4D97-AF65-F5344CB8AC3E}">
        <p14:creationId xmlns:p14="http://schemas.microsoft.com/office/powerpoint/2010/main" val="406923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HN" altLang="es-HN"/>
          </a:p>
        </p:txBody>
      </p:sp>
      <p:sp>
        <p:nvSpPr>
          <p:cNvPr id="481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A7A1F-EEA2-4B32-999A-36B59B10F5D1}" type="slidenum">
              <a:rPr lang="es-HN" altLang="es-HN" smtClean="0"/>
              <a:pPr fontAlgn="base">
                <a:spcBef>
                  <a:spcPct val="0"/>
                </a:spcBef>
                <a:spcAft>
                  <a:spcPct val="0"/>
                </a:spcAft>
              </a:pPr>
              <a:t>9</a:t>
            </a:fld>
            <a:endParaRPr lang="es-HN" altLang="es-HN"/>
          </a:p>
        </p:txBody>
      </p:sp>
    </p:spTree>
    <p:extLst>
      <p:ext uri="{BB962C8B-B14F-4D97-AF65-F5344CB8AC3E}">
        <p14:creationId xmlns:p14="http://schemas.microsoft.com/office/powerpoint/2010/main" val="309253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HN" altLang="es-HN"/>
          </a:p>
        </p:txBody>
      </p:sp>
      <p:sp>
        <p:nvSpPr>
          <p:cNvPr id="481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A7A1F-EEA2-4B32-999A-36B59B10F5D1}" type="slidenum">
              <a:rPr lang="es-HN" altLang="es-HN" smtClean="0"/>
              <a:pPr fontAlgn="base">
                <a:spcBef>
                  <a:spcPct val="0"/>
                </a:spcBef>
                <a:spcAft>
                  <a:spcPct val="0"/>
                </a:spcAft>
              </a:pPr>
              <a:t>10</a:t>
            </a:fld>
            <a:endParaRPr lang="es-HN" altLang="es-HN"/>
          </a:p>
        </p:txBody>
      </p:sp>
    </p:spTree>
    <p:extLst>
      <p:ext uri="{BB962C8B-B14F-4D97-AF65-F5344CB8AC3E}">
        <p14:creationId xmlns:p14="http://schemas.microsoft.com/office/powerpoint/2010/main" val="60214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HN" altLang="es-HN"/>
          </a:p>
        </p:txBody>
      </p:sp>
      <p:sp>
        <p:nvSpPr>
          <p:cNvPr id="481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A7A1F-EEA2-4B32-999A-36B59B10F5D1}" type="slidenum">
              <a:rPr lang="es-HN" altLang="es-HN" smtClean="0"/>
              <a:pPr fontAlgn="base">
                <a:spcBef>
                  <a:spcPct val="0"/>
                </a:spcBef>
                <a:spcAft>
                  <a:spcPct val="0"/>
                </a:spcAft>
              </a:pPr>
              <a:t>11</a:t>
            </a:fld>
            <a:endParaRPr lang="es-HN" altLang="es-HN"/>
          </a:p>
        </p:txBody>
      </p:sp>
    </p:spTree>
    <p:extLst>
      <p:ext uri="{BB962C8B-B14F-4D97-AF65-F5344CB8AC3E}">
        <p14:creationId xmlns:p14="http://schemas.microsoft.com/office/powerpoint/2010/main" val="379930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HN" altLang="es-HN"/>
          </a:p>
        </p:txBody>
      </p:sp>
      <p:sp>
        <p:nvSpPr>
          <p:cNvPr id="481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A7A1F-EEA2-4B32-999A-36B59B10F5D1}" type="slidenum">
              <a:rPr lang="es-HN" altLang="es-HN" smtClean="0"/>
              <a:pPr fontAlgn="base">
                <a:spcBef>
                  <a:spcPct val="0"/>
                </a:spcBef>
                <a:spcAft>
                  <a:spcPct val="0"/>
                </a:spcAft>
              </a:pPr>
              <a:t>12</a:t>
            </a:fld>
            <a:endParaRPr lang="es-HN" altLang="es-HN"/>
          </a:p>
        </p:txBody>
      </p:sp>
    </p:spTree>
    <p:extLst>
      <p:ext uri="{BB962C8B-B14F-4D97-AF65-F5344CB8AC3E}">
        <p14:creationId xmlns:p14="http://schemas.microsoft.com/office/powerpoint/2010/main" val="3940913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HN" altLang="es-HN"/>
          </a:p>
        </p:txBody>
      </p:sp>
      <p:sp>
        <p:nvSpPr>
          <p:cNvPr id="481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A7A1F-EEA2-4B32-999A-36B59B10F5D1}" type="slidenum">
              <a:rPr lang="es-HN" altLang="es-HN" smtClean="0"/>
              <a:pPr fontAlgn="base">
                <a:spcBef>
                  <a:spcPct val="0"/>
                </a:spcBef>
                <a:spcAft>
                  <a:spcPct val="0"/>
                </a:spcAft>
              </a:pPr>
              <a:t>13</a:t>
            </a:fld>
            <a:endParaRPr lang="es-HN" altLang="es-HN"/>
          </a:p>
        </p:txBody>
      </p:sp>
    </p:spTree>
    <p:extLst>
      <p:ext uri="{BB962C8B-B14F-4D97-AF65-F5344CB8AC3E}">
        <p14:creationId xmlns:p14="http://schemas.microsoft.com/office/powerpoint/2010/main" val="309410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HN"/>
          </a:p>
        </p:txBody>
      </p:sp>
      <p:sp>
        <p:nvSpPr>
          <p:cNvPr id="4" name="Marcador de fecha 3"/>
          <p:cNvSpPr>
            <a:spLocks noGrp="1"/>
          </p:cNvSpPr>
          <p:nvPr>
            <p:ph type="dt" sz="half" idx="10"/>
          </p:nvPr>
        </p:nvSpPr>
        <p:spPr/>
        <p:txBody>
          <a:bodyPr/>
          <a:lstStyle/>
          <a:p>
            <a:fld id="{BBAC6697-4447-4CC8-99B1-B9A67AEB03B2}" type="datetimeFigureOut">
              <a:rPr lang="es-HN" smtClean="0"/>
              <a:t>21/6/2019</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796AD939-29D4-4D7D-8E06-47D7407B3D15}" type="slidenum">
              <a:rPr lang="es-HN" smtClean="0"/>
              <a:t>‹Nº›</a:t>
            </a:fld>
            <a:endParaRPr lang="es-HN"/>
          </a:p>
        </p:txBody>
      </p:sp>
    </p:spTree>
    <p:extLst>
      <p:ext uri="{BB962C8B-B14F-4D97-AF65-F5344CB8AC3E}">
        <p14:creationId xmlns:p14="http://schemas.microsoft.com/office/powerpoint/2010/main" val="1351375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BBAC6697-4447-4CC8-99B1-B9A67AEB03B2}" type="datetimeFigureOut">
              <a:rPr lang="es-HN" smtClean="0"/>
              <a:t>21/6/2019</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796AD939-29D4-4D7D-8E06-47D7407B3D15}" type="slidenum">
              <a:rPr lang="es-HN" smtClean="0"/>
              <a:t>‹Nº›</a:t>
            </a:fld>
            <a:endParaRPr lang="es-HN"/>
          </a:p>
        </p:txBody>
      </p:sp>
    </p:spTree>
    <p:extLst>
      <p:ext uri="{BB962C8B-B14F-4D97-AF65-F5344CB8AC3E}">
        <p14:creationId xmlns:p14="http://schemas.microsoft.com/office/powerpoint/2010/main" val="378956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HN"/>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BBAC6697-4447-4CC8-99B1-B9A67AEB03B2}" type="datetimeFigureOut">
              <a:rPr lang="es-HN" smtClean="0"/>
              <a:t>21/6/2019</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796AD939-29D4-4D7D-8E06-47D7407B3D15}" type="slidenum">
              <a:rPr lang="es-HN" smtClean="0"/>
              <a:t>‹Nº›</a:t>
            </a:fld>
            <a:endParaRPr lang="es-HN"/>
          </a:p>
        </p:txBody>
      </p:sp>
    </p:spTree>
    <p:extLst>
      <p:ext uri="{BB962C8B-B14F-4D97-AF65-F5344CB8AC3E}">
        <p14:creationId xmlns:p14="http://schemas.microsoft.com/office/powerpoint/2010/main" val="271175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BBAC6697-4447-4CC8-99B1-B9A67AEB03B2}" type="datetimeFigureOut">
              <a:rPr lang="es-HN" smtClean="0"/>
              <a:t>21/6/2019</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796AD939-29D4-4D7D-8E06-47D7407B3D15}" type="slidenum">
              <a:rPr lang="es-HN" smtClean="0"/>
              <a:t>‹Nº›</a:t>
            </a:fld>
            <a:endParaRPr lang="es-HN"/>
          </a:p>
        </p:txBody>
      </p:sp>
    </p:spTree>
    <p:extLst>
      <p:ext uri="{BB962C8B-B14F-4D97-AF65-F5344CB8AC3E}">
        <p14:creationId xmlns:p14="http://schemas.microsoft.com/office/powerpoint/2010/main" val="107383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BAC6697-4447-4CC8-99B1-B9A67AEB03B2}" type="datetimeFigureOut">
              <a:rPr lang="es-HN" smtClean="0"/>
              <a:t>21/6/2019</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796AD939-29D4-4D7D-8E06-47D7407B3D15}" type="slidenum">
              <a:rPr lang="es-HN" smtClean="0"/>
              <a:t>‹Nº›</a:t>
            </a:fld>
            <a:endParaRPr lang="es-HN"/>
          </a:p>
        </p:txBody>
      </p:sp>
    </p:spTree>
    <p:extLst>
      <p:ext uri="{BB962C8B-B14F-4D97-AF65-F5344CB8AC3E}">
        <p14:creationId xmlns:p14="http://schemas.microsoft.com/office/powerpoint/2010/main" val="131126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p:cNvSpPr>
            <a:spLocks noGrp="1"/>
          </p:cNvSpPr>
          <p:nvPr>
            <p:ph type="dt" sz="half" idx="10"/>
          </p:nvPr>
        </p:nvSpPr>
        <p:spPr/>
        <p:txBody>
          <a:bodyPr/>
          <a:lstStyle/>
          <a:p>
            <a:fld id="{BBAC6697-4447-4CC8-99B1-B9A67AEB03B2}" type="datetimeFigureOut">
              <a:rPr lang="es-HN" smtClean="0"/>
              <a:t>21/6/2019</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796AD939-29D4-4D7D-8E06-47D7407B3D15}" type="slidenum">
              <a:rPr lang="es-HN" smtClean="0"/>
              <a:t>‹Nº›</a:t>
            </a:fld>
            <a:endParaRPr lang="es-HN"/>
          </a:p>
        </p:txBody>
      </p:sp>
    </p:spTree>
    <p:extLst>
      <p:ext uri="{BB962C8B-B14F-4D97-AF65-F5344CB8AC3E}">
        <p14:creationId xmlns:p14="http://schemas.microsoft.com/office/powerpoint/2010/main" val="260457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p:cNvSpPr>
            <a:spLocks noGrp="1"/>
          </p:cNvSpPr>
          <p:nvPr>
            <p:ph type="dt" sz="half" idx="10"/>
          </p:nvPr>
        </p:nvSpPr>
        <p:spPr/>
        <p:txBody>
          <a:bodyPr/>
          <a:lstStyle/>
          <a:p>
            <a:fld id="{BBAC6697-4447-4CC8-99B1-B9A67AEB03B2}" type="datetimeFigureOut">
              <a:rPr lang="es-HN" smtClean="0"/>
              <a:t>21/6/2019</a:t>
            </a:fld>
            <a:endParaRPr lang="es-HN"/>
          </a:p>
        </p:txBody>
      </p:sp>
      <p:sp>
        <p:nvSpPr>
          <p:cNvPr id="8" name="Marcador de pie de página 7"/>
          <p:cNvSpPr>
            <a:spLocks noGrp="1"/>
          </p:cNvSpPr>
          <p:nvPr>
            <p:ph type="ftr" sz="quarter" idx="11"/>
          </p:nvPr>
        </p:nvSpPr>
        <p:spPr/>
        <p:txBody>
          <a:bodyPr/>
          <a:lstStyle/>
          <a:p>
            <a:endParaRPr lang="es-HN"/>
          </a:p>
        </p:txBody>
      </p:sp>
      <p:sp>
        <p:nvSpPr>
          <p:cNvPr id="9" name="Marcador de número de diapositiva 8"/>
          <p:cNvSpPr>
            <a:spLocks noGrp="1"/>
          </p:cNvSpPr>
          <p:nvPr>
            <p:ph type="sldNum" sz="quarter" idx="12"/>
          </p:nvPr>
        </p:nvSpPr>
        <p:spPr/>
        <p:txBody>
          <a:bodyPr/>
          <a:lstStyle/>
          <a:p>
            <a:fld id="{796AD939-29D4-4D7D-8E06-47D7407B3D15}" type="slidenum">
              <a:rPr lang="es-HN" smtClean="0"/>
              <a:t>‹Nº›</a:t>
            </a:fld>
            <a:endParaRPr lang="es-HN"/>
          </a:p>
        </p:txBody>
      </p:sp>
    </p:spTree>
    <p:extLst>
      <p:ext uri="{BB962C8B-B14F-4D97-AF65-F5344CB8AC3E}">
        <p14:creationId xmlns:p14="http://schemas.microsoft.com/office/powerpoint/2010/main" val="235055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fecha 2"/>
          <p:cNvSpPr>
            <a:spLocks noGrp="1"/>
          </p:cNvSpPr>
          <p:nvPr>
            <p:ph type="dt" sz="half" idx="10"/>
          </p:nvPr>
        </p:nvSpPr>
        <p:spPr/>
        <p:txBody>
          <a:bodyPr/>
          <a:lstStyle/>
          <a:p>
            <a:fld id="{BBAC6697-4447-4CC8-99B1-B9A67AEB03B2}" type="datetimeFigureOut">
              <a:rPr lang="es-HN" smtClean="0"/>
              <a:t>21/6/2019</a:t>
            </a:fld>
            <a:endParaRPr lang="es-HN"/>
          </a:p>
        </p:txBody>
      </p:sp>
      <p:sp>
        <p:nvSpPr>
          <p:cNvPr id="4" name="Marcador de pie de página 3"/>
          <p:cNvSpPr>
            <a:spLocks noGrp="1"/>
          </p:cNvSpPr>
          <p:nvPr>
            <p:ph type="ftr" sz="quarter" idx="11"/>
          </p:nvPr>
        </p:nvSpPr>
        <p:spPr/>
        <p:txBody>
          <a:bodyPr/>
          <a:lstStyle/>
          <a:p>
            <a:endParaRPr lang="es-HN"/>
          </a:p>
        </p:txBody>
      </p:sp>
      <p:sp>
        <p:nvSpPr>
          <p:cNvPr id="5" name="Marcador de número de diapositiva 4"/>
          <p:cNvSpPr>
            <a:spLocks noGrp="1"/>
          </p:cNvSpPr>
          <p:nvPr>
            <p:ph type="sldNum" sz="quarter" idx="12"/>
          </p:nvPr>
        </p:nvSpPr>
        <p:spPr/>
        <p:txBody>
          <a:bodyPr/>
          <a:lstStyle/>
          <a:p>
            <a:fld id="{796AD939-29D4-4D7D-8E06-47D7407B3D15}" type="slidenum">
              <a:rPr lang="es-HN" smtClean="0"/>
              <a:t>‹Nº›</a:t>
            </a:fld>
            <a:endParaRPr lang="es-HN"/>
          </a:p>
        </p:txBody>
      </p:sp>
    </p:spTree>
    <p:extLst>
      <p:ext uri="{BB962C8B-B14F-4D97-AF65-F5344CB8AC3E}">
        <p14:creationId xmlns:p14="http://schemas.microsoft.com/office/powerpoint/2010/main" val="164150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AC6697-4447-4CC8-99B1-B9A67AEB03B2}" type="datetimeFigureOut">
              <a:rPr lang="es-HN" smtClean="0"/>
              <a:t>21/6/2019</a:t>
            </a:fld>
            <a:endParaRPr lang="es-HN"/>
          </a:p>
        </p:txBody>
      </p:sp>
      <p:sp>
        <p:nvSpPr>
          <p:cNvPr id="3" name="Marcador de pie de página 2"/>
          <p:cNvSpPr>
            <a:spLocks noGrp="1"/>
          </p:cNvSpPr>
          <p:nvPr>
            <p:ph type="ftr" sz="quarter" idx="11"/>
          </p:nvPr>
        </p:nvSpPr>
        <p:spPr/>
        <p:txBody>
          <a:bodyPr/>
          <a:lstStyle/>
          <a:p>
            <a:endParaRPr lang="es-HN"/>
          </a:p>
        </p:txBody>
      </p:sp>
      <p:sp>
        <p:nvSpPr>
          <p:cNvPr id="4" name="Marcador de número de diapositiva 3"/>
          <p:cNvSpPr>
            <a:spLocks noGrp="1"/>
          </p:cNvSpPr>
          <p:nvPr>
            <p:ph type="sldNum" sz="quarter" idx="12"/>
          </p:nvPr>
        </p:nvSpPr>
        <p:spPr/>
        <p:txBody>
          <a:bodyPr/>
          <a:lstStyle/>
          <a:p>
            <a:fld id="{796AD939-29D4-4D7D-8E06-47D7407B3D15}" type="slidenum">
              <a:rPr lang="es-HN" smtClean="0"/>
              <a:t>‹Nº›</a:t>
            </a:fld>
            <a:endParaRPr lang="es-HN"/>
          </a:p>
        </p:txBody>
      </p:sp>
    </p:spTree>
    <p:extLst>
      <p:ext uri="{BB962C8B-B14F-4D97-AF65-F5344CB8AC3E}">
        <p14:creationId xmlns:p14="http://schemas.microsoft.com/office/powerpoint/2010/main" val="103273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BAC6697-4447-4CC8-99B1-B9A67AEB03B2}" type="datetimeFigureOut">
              <a:rPr lang="es-HN" smtClean="0"/>
              <a:t>21/6/2019</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796AD939-29D4-4D7D-8E06-47D7407B3D15}" type="slidenum">
              <a:rPr lang="es-HN" smtClean="0"/>
              <a:t>‹Nº›</a:t>
            </a:fld>
            <a:endParaRPr lang="es-HN"/>
          </a:p>
        </p:txBody>
      </p:sp>
    </p:spTree>
    <p:extLst>
      <p:ext uri="{BB962C8B-B14F-4D97-AF65-F5344CB8AC3E}">
        <p14:creationId xmlns:p14="http://schemas.microsoft.com/office/powerpoint/2010/main" val="16650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BAC6697-4447-4CC8-99B1-B9A67AEB03B2}" type="datetimeFigureOut">
              <a:rPr lang="es-HN" smtClean="0"/>
              <a:t>21/6/2019</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796AD939-29D4-4D7D-8E06-47D7407B3D15}" type="slidenum">
              <a:rPr lang="es-HN" smtClean="0"/>
              <a:t>‹Nº›</a:t>
            </a:fld>
            <a:endParaRPr lang="es-HN"/>
          </a:p>
        </p:txBody>
      </p:sp>
    </p:spTree>
    <p:extLst>
      <p:ext uri="{BB962C8B-B14F-4D97-AF65-F5344CB8AC3E}">
        <p14:creationId xmlns:p14="http://schemas.microsoft.com/office/powerpoint/2010/main" val="162600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C6697-4447-4CC8-99B1-B9A67AEB03B2}" type="datetimeFigureOut">
              <a:rPr lang="es-HN" smtClean="0"/>
              <a:t>21/6/2019</a:t>
            </a:fld>
            <a:endParaRPr lang="es-HN"/>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AD939-29D4-4D7D-8E06-47D7407B3D15}" type="slidenum">
              <a:rPr lang="es-HN" smtClean="0"/>
              <a:t>‹Nº›</a:t>
            </a:fld>
            <a:endParaRPr lang="es-HN"/>
          </a:p>
        </p:txBody>
      </p:sp>
    </p:spTree>
    <p:extLst>
      <p:ext uri="{BB962C8B-B14F-4D97-AF65-F5344CB8AC3E}">
        <p14:creationId xmlns:p14="http://schemas.microsoft.com/office/powerpoint/2010/main" val="233901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apacitateparaelempleo.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eurolabortegucigalpa@gmail.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hyperlink" Target="mailto:senaeh@trabajo.gob.h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5 Tabla"/>
          <p:cNvGraphicFramePr>
            <a:graphicFrameLocks noGrp="1"/>
          </p:cNvGraphicFramePr>
          <p:nvPr>
            <p:extLst>
              <p:ext uri="{D42A27DB-BD31-4B8C-83A1-F6EECF244321}">
                <p14:modId xmlns:p14="http://schemas.microsoft.com/office/powerpoint/2010/main" val="760202432"/>
              </p:ext>
            </p:extLst>
          </p:nvPr>
        </p:nvGraphicFramePr>
        <p:xfrm>
          <a:off x="1066575" y="1126218"/>
          <a:ext cx="9688286" cy="4028620"/>
        </p:xfrm>
        <a:graphic>
          <a:graphicData uri="http://schemas.openxmlformats.org/drawingml/2006/table">
            <a:tbl>
              <a:tblPr/>
              <a:tblGrid>
                <a:gridCol w="5233885">
                  <a:extLst>
                    <a:ext uri="{9D8B030D-6E8A-4147-A177-3AD203B41FA5}">
                      <a16:colId xmlns:a16="http://schemas.microsoft.com/office/drawing/2014/main" val="20000"/>
                    </a:ext>
                  </a:extLst>
                </a:gridCol>
                <a:gridCol w="367493">
                  <a:extLst>
                    <a:ext uri="{9D8B030D-6E8A-4147-A177-3AD203B41FA5}">
                      <a16:colId xmlns:a16="http://schemas.microsoft.com/office/drawing/2014/main" val="20001"/>
                    </a:ext>
                  </a:extLst>
                </a:gridCol>
                <a:gridCol w="4086908">
                  <a:extLst>
                    <a:ext uri="{9D8B030D-6E8A-4147-A177-3AD203B41FA5}">
                      <a16:colId xmlns:a16="http://schemas.microsoft.com/office/drawing/2014/main" val="20002"/>
                    </a:ext>
                  </a:extLst>
                </a:gridCol>
              </a:tblGrid>
              <a:tr h="2761555">
                <a:tc>
                  <a:txBody>
                    <a:bodyPr/>
                    <a:lstStyle>
                      <a:lvl1pPr marL="0" algn="l" defTabSz="685800" rtl="0" eaLnBrk="1" latinLnBrk="0" hangingPunct="1">
                        <a:defRPr sz="1350" kern="1200">
                          <a:solidFill>
                            <a:schemeClr val="tx1"/>
                          </a:solidFill>
                          <a:latin typeface="Palatino Linotype"/>
                          <a:ea typeface=""/>
                          <a:cs typeface=""/>
                        </a:defRPr>
                      </a:lvl1pPr>
                      <a:lvl2pPr marL="342900" algn="l" defTabSz="685800" rtl="0" eaLnBrk="1" latinLnBrk="0" hangingPunct="1">
                        <a:defRPr sz="1350" kern="1200">
                          <a:solidFill>
                            <a:schemeClr val="tx1"/>
                          </a:solidFill>
                          <a:latin typeface="Palatino Linotype"/>
                          <a:ea typeface=""/>
                          <a:cs typeface=""/>
                        </a:defRPr>
                      </a:lvl2pPr>
                      <a:lvl3pPr marL="685800" algn="l" defTabSz="685800" rtl="0" eaLnBrk="1" latinLnBrk="0" hangingPunct="1">
                        <a:defRPr sz="1350" kern="1200">
                          <a:solidFill>
                            <a:schemeClr val="tx1"/>
                          </a:solidFill>
                          <a:latin typeface="Palatino Linotype"/>
                          <a:ea typeface=""/>
                          <a:cs typeface=""/>
                        </a:defRPr>
                      </a:lvl3pPr>
                      <a:lvl4pPr marL="1028700" algn="l" defTabSz="685800" rtl="0" eaLnBrk="1" latinLnBrk="0" hangingPunct="1">
                        <a:defRPr sz="1350" kern="1200">
                          <a:solidFill>
                            <a:schemeClr val="tx1"/>
                          </a:solidFill>
                          <a:latin typeface="Palatino Linotype"/>
                          <a:ea typeface=""/>
                          <a:cs typeface=""/>
                        </a:defRPr>
                      </a:lvl4pPr>
                      <a:lvl5pPr marL="1371600" algn="l" defTabSz="685800" rtl="0" eaLnBrk="1" latinLnBrk="0" hangingPunct="1">
                        <a:defRPr sz="1350" kern="1200">
                          <a:solidFill>
                            <a:schemeClr val="tx1"/>
                          </a:solidFill>
                          <a:latin typeface="Palatino Linotype"/>
                          <a:ea typeface=""/>
                          <a:cs typeface=""/>
                        </a:defRPr>
                      </a:lvl5pPr>
                      <a:lvl6pPr marL="1714500" algn="l" defTabSz="685800" rtl="0" eaLnBrk="1" latinLnBrk="0" hangingPunct="1">
                        <a:defRPr sz="1350" kern="1200">
                          <a:solidFill>
                            <a:schemeClr val="tx1"/>
                          </a:solidFill>
                          <a:latin typeface="Palatino Linotype"/>
                          <a:ea typeface=""/>
                          <a:cs typeface=""/>
                        </a:defRPr>
                      </a:lvl6pPr>
                      <a:lvl7pPr marL="2057400" algn="l" defTabSz="685800" rtl="0" eaLnBrk="1" latinLnBrk="0" hangingPunct="1">
                        <a:defRPr sz="1350" kern="1200">
                          <a:solidFill>
                            <a:schemeClr val="tx1"/>
                          </a:solidFill>
                          <a:latin typeface="Palatino Linotype"/>
                          <a:ea typeface=""/>
                          <a:cs typeface=""/>
                        </a:defRPr>
                      </a:lvl7pPr>
                      <a:lvl8pPr marL="2400300" algn="l" defTabSz="685800" rtl="0" eaLnBrk="1" latinLnBrk="0" hangingPunct="1">
                        <a:defRPr sz="1350" kern="1200">
                          <a:solidFill>
                            <a:schemeClr val="tx1"/>
                          </a:solidFill>
                          <a:latin typeface="Palatino Linotype"/>
                          <a:ea typeface=""/>
                          <a:cs typeface=""/>
                        </a:defRPr>
                      </a:lvl8pPr>
                      <a:lvl9pPr marL="2743200" algn="l" defTabSz="685800" rtl="0" eaLnBrk="1" latinLnBrk="0" hangingPunct="1">
                        <a:defRPr sz="1350" kern="1200">
                          <a:solidFill>
                            <a:schemeClr val="tx1"/>
                          </a:solidFill>
                          <a:latin typeface="Palatino Linotype"/>
                          <a:ea typeface=""/>
                          <a:cs typeface=""/>
                        </a:defRPr>
                      </a:lvl9pPr>
                    </a:lstStyle>
                    <a:p>
                      <a:pPr algn="ctr">
                        <a:spcAft>
                          <a:spcPts val="0"/>
                        </a:spcAft>
                      </a:pPr>
                      <a:r>
                        <a:rPr lang="es-ES" sz="4000" dirty="0">
                          <a:latin typeface="Cambria"/>
                          <a:ea typeface="Times New Roman"/>
                          <a:cs typeface="Times New Roman"/>
                        </a:rPr>
                        <a:t>SECRETARÍA</a:t>
                      </a:r>
                      <a:r>
                        <a:rPr lang="es-ES" sz="4000" baseline="0" dirty="0">
                          <a:latin typeface="Cambria"/>
                          <a:ea typeface="Times New Roman"/>
                          <a:cs typeface="Times New Roman"/>
                        </a:rPr>
                        <a:t> DE TRABAJO Y SEGURIDAD SOCIAL</a:t>
                      </a:r>
                      <a:endParaRPr lang="es-HN" sz="1200" dirty="0">
                        <a:latin typeface="Calibri"/>
                        <a:ea typeface="Times New Roman"/>
                        <a:cs typeface="Times New Roman"/>
                      </a:endParaRPr>
                    </a:p>
                  </a:txBody>
                  <a:tcPr marL="133784" marR="133784" marT="133772" marB="133772" anchor="ctr">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685800" rtl="0" eaLnBrk="1" latinLnBrk="0" hangingPunct="1">
                        <a:defRPr sz="1350" kern="1200">
                          <a:solidFill>
                            <a:schemeClr val="tx1"/>
                          </a:solidFill>
                          <a:latin typeface="Palatino Linotype"/>
                          <a:ea typeface=""/>
                          <a:cs typeface=""/>
                        </a:defRPr>
                      </a:lvl1pPr>
                      <a:lvl2pPr marL="342900" algn="l" defTabSz="685800" rtl="0" eaLnBrk="1" latinLnBrk="0" hangingPunct="1">
                        <a:defRPr sz="1350" kern="1200">
                          <a:solidFill>
                            <a:schemeClr val="tx1"/>
                          </a:solidFill>
                          <a:latin typeface="Palatino Linotype"/>
                          <a:ea typeface=""/>
                          <a:cs typeface=""/>
                        </a:defRPr>
                      </a:lvl2pPr>
                      <a:lvl3pPr marL="685800" algn="l" defTabSz="685800" rtl="0" eaLnBrk="1" latinLnBrk="0" hangingPunct="1">
                        <a:defRPr sz="1350" kern="1200">
                          <a:solidFill>
                            <a:schemeClr val="tx1"/>
                          </a:solidFill>
                          <a:latin typeface="Palatino Linotype"/>
                          <a:ea typeface=""/>
                          <a:cs typeface=""/>
                        </a:defRPr>
                      </a:lvl3pPr>
                      <a:lvl4pPr marL="1028700" algn="l" defTabSz="685800" rtl="0" eaLnBrk="1" latinLnBrk="0" hangingPunct="1">
                        <a:defRPr sz="1350" kern="1200">
                          <a:solidFill>
                            <a:schemeClr val="tx1"/>
                          </a:solidFill>
                          <a:latin typeface="Palatino Linotype"/>
                          <a:ea typeface=""/>
                          <a:cs typeface=""/>
                        </a:defRPr>
                      </a:lvl4pPr>
                      <a:lvl5pPr marL="1371600" algn="l" defTabSz="685800" rtl="0" eaLnBrk="1" latinLnBrk="0" hangingPunct="1">
                        <a:defRPr sz="1350" kern="1200">
                          <a:solidFill>
                            <a:schemeClr val="tx1"/>
                          </a:solidFill>
                          <a:latin typeface="Palatino Linotype"/>
                          <a:ea typeface=""/>
                          <a:cs typeface=""/>
                        </a:defRPr>
                      </a:lvl5pPr>
                      <a:lvl6pPr marL="1714500" algn="l" defTabSz="685800" rtl="0" eaLnBrk="1" latinLnBrk="0" hangingPunct="1">
                        <a:defRPr sz="1350" kern="1200">
                          <a:solidFill>
                            <a:schemeClr val="tx1"/>
                          </a:solidFill>
                          <a:latin typeface="Palatino Linotype"/>
                          <a:ea typeface=""/>
                          <a:cs typeface=""/>
                        </a:defRPr>
                      </a:lvl6pPr>
                      <a:lvl7pPr marL="2057400" algn="l" defTabSz="685800" rtl="0" eaLnBrk="1" latinLnBrk="0" hangingPunct="1">
                        <a:defRPr sz="1350" kern="1200">
                          <a:solidFill>
                            <a:schemeClr val="tx1"/>
                          </a:solidFill>
                          <a:latin typeface="Palatino Linotype"/>
                          <a:ea typeface=""/>
                          <a:cs typeface=""/>
                        </a:defRPr>
                      </a:lvl7pPr>
                      <a:lvl8pPr marL="2400300" algn="l" defTabSz="685800" rtl="0" eaLnBrk="1" latinLnBrk="0" hangingPunct="1">
                        <a:defRPr sz="1350" kern="1200">
                          <a:solidFill>
                            <a:schemeClr val="tx1"/>
                          </a:solidFill>
                          <a:latin typeface="Palatino Linotype"/>
                          <a:ea typeface=""/>
                          <a:cs typeface=""/>
                        </a:defRPr>
                      </a:lvl8pPr>
                      <a:lvl9pPr marL="2743200" algn="l" defTabSz="685800" rtl="0" eaLnBrk="1" latinLnBrk="0" hangingPunct="1">
                        <a:defRPr sz="1350" kern="1200">
                          <a:solidFill>
                            <a:schemeClr val="tx1"/>
                          </a:solidFill>
                          <a:latin typeface="Palatino Linotype"/>
                          <a:ea typeface=""/>
                          <a:cs typeface=""/>
                        </a:defRPr>
                      </a:lvl9pPr>
                    </a:lstStyle>
                    <a:p>
                      <a:pPr algn="l">
                        <a:spcAft>
                          <a:spcPts val="0"/>
                        </a:spcAft>
                      </a:pPr>
                      <a:r>
                        <a:rPr lang="es-ES" sz="1800" dirty="0">
                          <a:latin typeface="Cambria"/>
                          <a:ea typeface="Times New Roman"/>
                          <a:cs typeface="Times New Roman"/>
                        </a:rPr>
                        <a:t>      </a:t>
                      </a:r>
                      <a:endParaRPr lang="es-HN" sz="1100" dirty="0">
                        <a:latin typeface="Calibri"/>
                        <a:ea typeface="Times New Roman"/>
                        <a:cs typeface="Times New Roman"/>
                      </a:endParaRPr>
                    </a:p>
                    <a:p>
                      <a:pPr algn="l">
                        <a:spcAft>
                          <a:spcPts val="0"/>
                        </a:spcAft>
                      </a:pPr>
                      <a:endParaRPr lang="es-ES" sz="4700" b="1" dirty="0">
                        <a:solidFill>
                          <a:srgbClr val="4F81BD"/>
                        </a:solidFill>
                        <a:latin typeface="Calibri"/>
                        <a:ea typeface="Times New Roman"/>
                        <a:cs typeface="Times New Roman"/>
                      </a:endParaRPr>
                    </a:p>
                    <a:p>
                      <a:pPr algn="l">
                        <a:spcAft>
                          <a:spcPts val="0"/>
                        </a:spcAft>
                      </a:pPr>
                      <a:r>
                        <a:rPr lang="es-ES" sz="4400" b="1" dirty="0">
                          <a:solidFill>
                            <a:schemeClr val="accent4">
                              <a:lumMod val="75000"/>
                            </a:schemeClr>
                          </a:solidFill>
                          <a:latin typeface="Times New Roman" panose="02020603050405020304" pitchFamily="18" charset="0"/>
                          <a:ea typeface="Times New Roman"/>
                          <a:cs typeface="Times New Roman" panose="02020603050405020304" pitchFamily="18" charset="0"/>
                        </a:rPr>
                        <a:t>2019</a:t>
                      </a:r>
                    </a:p>
                  </a:txBody>
                  <a:tcPr marL="133784" marR="133784" marT="133772" marB="133772" anchor="ctr">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HN"/>
                    </a:p>
                  </a:txBody>
                  <a:tcPr/>
                </a:tc>
                <a:extLst>
                  <a:ext uri="{0D108BD9-81ED-4DB2-BD59-A6C34878D82A}">
                    <a16:rowId xmlns:a16="http://schemas.microsoft.com/office/drawing/2014/main" val="10000"/>
                  </a:ext>
                </a:extLst>
              </a:tr>
              <a:tr h="1267065">
                <a:tc gridSpan="2">
                  <a:txBody>
                    <a:bodyPr/>
                    <a:lstStyle>
                      <a:lvl1pPr marL="0" algn="l" defTabSz="685800" rtl="0" eaLnBrk="1" latinLnBrk="0" hangingPunct="1">
                        <a:defRPr sz="1350" kern="1200">
                          <a:solidFill>
                            <a:schemeClr val="tx1"/>
                          </a:solidFill>
                          <a:latin typeface="Palatino Linotype"/>
                          <a:ea typeface=""/>
                          <a:cs typeface=""/>
                        </a:defRPr>
                      </a:lvl1pPr>
                      <a:lvl2pPr marL="342900" algn="l" defTabSz="685800" rtl="0" eaLnBrk="1" latinLnBrk="0" hangingPunct="1">
                        <a:defRPr sz="1350" kern="1200">
                          <a:solidFill>
                            <a:schemeClr val="tx1"/>
                          </a:solidFill>
                          <a:latin typeface="Palatino Linotype"/>
                          <a:ea typeface=""/>
                          <a:cs typeface=""/>
                        </a:defRPr>
                      </a:lvl2pPr>
                      <a:lvl3pPr marL="685800" algn="l" defTabSz="685800" rtl="0" eaLnBrk="1" latinLnBrk="0" hangingPunct="1">
                        <a:defRPr sz="1350" kern="1200">
                          <a:solidFill>
                            <a:schemeClr val="tx1"/>
                          </a:solidFill>
                          <a:latin typeface="Palatino Linotype"/>
                          <a:ea typeface=""/>
                          <a:cs typeface=""/>
                        </a:defRPr>
                      </a:lvl3pPr>
                      <a:lvl4pPr marL="1028700" algn="l" defTabSz="685800" rtl="0" eaLnBrk="1" latinLnBrk="0" hangingPunct="1">
                        <a:defRPr sz="1350" kern="1200">
                          <a:solidFill>
                            <a:schemeClr val="tx1"/>
                          </a:solidFill>
                          <a:latin typeface="Palatino Linotype"/>
                          <a:ea typeface=""/>
                          <a:cs typeface=""/>
                        </a:defRPr>
                      </a:lvl4pPr>
                      <a:lvl5pPr marL="1371600" algn="l" defTabSz="685800" rtl="0" eaLnBrk="1" latinLnBrk="0" hangingPunct="1">
                        <a:defRPr sz="1350" kern="1200">
                          <a:solidFill>
                            <a:schemeClr val="tx1"/>
                          </a:solidFill>
                          <a:latin typeface="Palatino Linotype"/>
                          <a:ea typeface=""/>
                          <a:cs typeface=""/>
                        </a:defRPr>
                      </a:lvl5pPr>
                      <a:lvl6pPr marL="1714500" algn="l" defTabSz="685800" rtl="0" eaLnBrk="1" latinLnBrk="0" hangingPunct="1">
                        <a:defRPr sz="1350" kern="1200">
                          <a:solidFill>
                            <a:schemeClr val="tx1"/>
                          </a:solidFill>
                          <a:latin typeface="Palatino Linotype"/>
                          <a:ea typeface=""/>
                          <a:cs typeface=""/>
                        </a:defRPr>
                      </a:lvl6pPr>
                      <a:lvl7pPr marL="2057400" algn="l" defTabSz="685800" rtl="0" eaLnBrk="1" latinLnBrk="0" hangingPunct="1">
                        <a:defRPr sz="1350" kern="1200">
                          <a:solidFill>
                            <a:schemeClr val="tx1"/>
                          </a:solidFill>
                          <a:latin typeface="Palatino Linotype"/>
                          <a:ea typeface=""/>
                          <a:cs typeface=""/>
                        </a:defRPr>
                      </a:lvl7pPr>
                      <a:lvl8pPr marL="2400300" algn="l" defTabSz="685800" rtl="0" eaLnBrk="1" latinLnBrk="0" hangingPunct="1">
                        <a:defRPr sz="1350" kern="1200">
                          <a:solidFill>
                            <a:schemeClr val="tx1"/>
                          </a:solidFill>
                          <a:latin typeface="Palatino Linotype"/>
                          <a:ea typeface=""/>
                          <a:cs typeface=""/>
                        </a:defRPr>
                      </a:lvl8pPr>
                      <a:lvl9pPr marL="2743200" algn="l" defTabSz="685800" rtl="0" eaLnBrk="1" latinLnBrk="0" hangingPunct="1">
                        <a:defRPr sz="1350" kern="1200">
                          <a:solidFill>
                            <a:schemeClr val="tx1"/>
                          </a:solidFill>
                          <a:latin typeface="Palatino Linotype"/>
                          <a:ea typeface=""/>
                          <a:cs typeface=""/>
                        </a:defRPr>
                      </a:lvl9pPr>
                    </a:lstStyle>
                    <a:p>
                      <a:pPr algn="l">
                        <a:spcAft>
                          <a:spcPts val="0"/>
                        </a:spcAft>
                      </a:pPr>
                      <a:r>
                        <a:rPr lang="es-HN" sz="2400" dirty="0">
                          <a:solidFill>
                            <a:srgbClr val="D6A300"/>
                          </a:solidFill>
                          <a:latin typeface="Times New Roman" panose="02020603050405020304" pitchFamily="18" charset="0"/>
                          <a:ea typeface="Times New Roman"/>
                          <a:cs typeface="Times New Roman" panose="02020603050405020304" pitchFamily="18" charset="0"/>
                        </a:rPr>
                        <a:t>Oficina Principal</a:t>
                      </a:r>
                      <a:r>
                        <a:rPr lang="es-HN" sz="2400" baseline="0" dirty="0">
                          <a:solidFill>
                            <a:srgbClr val="D6A300"/>
                          </a:solidFill>
                          <a:latin typeface="Times New Roman" panose="02020603050405020304" pitchFamily="18" charset="0"/>
                          <a:ea typeface="Times New Roman"/>
                          <a:cs typeface="Times New Roman" panose="02020603050405020304" pitchFamily="18" charset="0"/>
                        </a:rPr>
                        <a:t> </a:t>
                      </a:r>
                      <a:r>
                        <a:rPr lang="es-HN" sz="2400" dirty="0">
                          <a:solidFill>
                            <a:srgbClr val="D6A300"/>
                          </a:solidFill>
                          <a:latin typeface="Times New Roman" panose="02020603050405020304" pitchFamily="18" charset="0"/>
                          <a:ea typeface="Times New Roman"/>
                          <a:cs typeface="Times New Roman" panose="02020603050405020304" pitchFamily="18" charset="0"/>
                        </a:rPr>
                        <a:t>Tegucigalpa</a:t>
                      </a:r>
                      <a:r>
                        <a:rPr lang="es-HN" sz="2000" dirty="0">
                          <a:latin typeface="Calibri"/>
                          <a:ea typeface="Times New Roman"/>
                          <a:cs typeface="Times New Roman"/>
                        </a:rPr>
                        <a:t> </a:t>
                      </a:r>
                    </a:p>
                    <a:p>
                      <a:pPr algn="l">
                        <a:spcAft>
                          <a:spcPts val="0"/>
                        </a:spcAft>
                      </a:pPr>
                      <a:endParaRPr lang="es-HN" sz="2000" dirty="0">
                        <a:latin typeface="Calibri"/>
                        <a:ea typeface="Times New Roman"/>
                        <a:cs typeface="Times New Roman"/>
                      </a:endParaRPr>
                    </a:p>
                    <a:p>
                      <a:pPr algn="l">
                        <a:spcAft>
                          <a:spcPts val="0"/>
                        </a:spcAft>
                      </a:pPr>
                      <a:endParaRPr lang="es-HN" sz="2000" dirty="0">
                        <a:latin typeface="Calibri"/>
                        <a:ea typeface="Times New Roman"/>
                        <a:cs typeface="Times New Roman"/>
                      </a:endParaRPr>
                    </a:p>
                  </a:txBody>
                  <a:tcPr marL="133784" marR="133784" marT="133772" marB="133772" anchor="ctr">
                    <a:lnL>
                      <a:noFill/>
                    </a:lnL>
                    <a:lnR>
                      <a:noFill/>
                    </a:lnR>
                    <a:lnT w="28575" cap="flat" cmpd="sng" algn="ctr">
                      <a:solidFill>
                        <a:srgbClr val="80808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HN"/>
                    </a:p>
                  </a:txBody>
                  <a:tcPr/>
                </a:tc>
                <a:tc>
                  <a:txBody>
                    <a:bodyPr/>
                    <a:lstStyle>
                      <a:lvl1pPr marL="0" algn="l" defTabSz="685800" rtl="0" eaLnBrk="1" latinLnBrk="0" hangingPunct="1">
                        <a:defRPr sz="1350" kern="1200">
                          <a:solidFill>
                            <a:schemeClr val="tx1"/>
                          </a:solidFill>
                          <a:latin typeface="Palatino Linotype"/>
                          <a:ea typeface=""/>
                          <a:cs typeface=""/>
                        </a:defRPr>
                      </a:lvl1pPr>
                      <a:lvl2pPr marL="342900" algn="l" defTabSz="685800" rtl="0" eaLnBrk="1" latinLnBrk="0" hangingPunct="1">
                        <a:defRPr sz="1350" kern="1200">
                          <a:solidFill>
                            <a:schemeClr val="tx1"/>
                          </a:solidFill>
                          <a:latin typeface="Palatino Linotype"/>
                          <a:ea typeface=""/>
                          <a:cs typeface=""/>
                        </a:defRPr>
                      </a:lvl2pPr>
                      <a:lvl3pPr marL="685800" algn="l" defTabSz="685800" rtl="0" eaLnBrk="1" latinLnBrk="0" hangingPunct="1">
                        <a:defRPr sz="1350" kern="1200">
                          <a:solidFill>
                            <a:schemeClr val="tx1"/>
                          </a:solidFill>
                          <a:latin typeface="Palatino Linotype"/>
                          <a:ea typeface=""/>
                          <a:cs typeface=""/>
                        </a:defRPr>
                      </a:lvl3pPr>
                      <a:lvl4pPr marL="1028700" algn="l" defTabSz="685800" rtl="0" eaLnBrk="1" latinLnBrk="0" hangingPunct="1">
                        <a:defRPr sz="1350" kern="1200">
                          <a:solidFill>
                            <a:schemeClr val="tx1"/>
                          </a:solidFill>
                          <a:latin typeface="Palatino Linotype"/>
                          <a:ea typeface=""/>
                          <a:cs typeface=""/>
                        </a:defRPr>
                      </a:lvl4pPr>
                      <a:lvl5pPr marL="1371600" algn="l" defTabSz="685800" rtl="0" eaLnBrk="1" latinLnBrk="0" hangingPunct="1">
                        <a:defRPr sz="1350" kern="1200">
                          <a:solidFill>
                            <a:schemeClr val="tx1"/>
                          </a:solidFill>
                          <a:latin typeface="Palatino Linotype"/>
                          <a:ea typeface=""/>
                          <a:cs typeface=""/>
                        </a:defRPr>
                      </a:lvl5pPr>
                      <a:lvl6pPr marL="1714500" algn="l" defTabSz="685800" rtl="0" eaLnBrk="1" latinLnBrk="0" hangingPunct="1">
                        <a:defRPr sz="1350" kern="1200">
                          <a:solidFill>
                            <a:schemeClr val="tx1"/>
                          </a:solidFill>
                          <a:latin typeface="Palatino Linotype"/>
                          <a:ea typeface=""/>
                          <a:cs typeface=""/>
                        </a:defRPr>
                      </a:lvl6pPr>
                      <a:lvl7pPr marL="2057400" algn="l" defTabSz="685800" rtl="0" eaLnBrk="1" latinLnBrk="0" hangingPunct="1">
                        <a:defRPr sz="1350" kern="1200">
                          <a:solidFill>
                            <a:schemeClr val="tx1"/>
                          </a:solidFill>
                          <a:latin typeface="Palatino Linotype"/>
                          <a:ea typeface=""/>
                          <a:cs typeface=""/>
                        </a:defRPr>
                      </a:lvl7pPr>
                      <a:lvl8pPr marL="2400300" algn="l" defTabSz="685800" rtl="0" eaLnBrk="1" latinLnBrk="0" hangingPunct="1">
                        <a:defRPr sz="1350" kern="1200">
                          <a:solidFill>
                            <a:schemeClr val="tx1"/>
                          </a:solidFill>
                          <a:latin typeface="Palatino Linotype"/>
                          <a:ea typeface=""/>
                          <a:cs typeface=""/>
                        </a:defRPr>
                      </a:lvl8pPr>
                      <a:lvl9pPr marL="2743200" algn="l" defTabSz="685800" rtl="0" eaLnBrk="1" latinLnBrk="0" hangingPunct="1">
                        <a:defRPr sz="1350" kern="1200">
                          <a:solidFill>
                            <a:schemeClr val="tx1"/>
                          </a:solidFill>
                          <a:latin typeface="Palatino Linotype"/>
                          <a:ea typeface=""/>
                          <a:cs typeface=""/>
                        </a:defRPr>
                      </a:lvl9pPr>
                    </a:lstStyle>
                    <a:p>
                      <a:pPr algn="l">
                        <a:spcAft>
                          <a:spcPts val="0"/>
                        </a:spcAft>
                      </a:pPr>
                      <a:endParaRPr lang="es-HN" sz="1100" dirty="0">
                        <a:latin typeface="Calisto MT" pitchFamily="18" charset="0"/>
                        <a:ea typeface="Times New Roman"/>
                        <a:cs typeface="Times New Roman"/>
                      </a:endParaRPr>
                    </a:p>
                  </a:txBody>
                  <a:tcPr marL="133784" marR="133784" marT="133772" marB="133772" anchor="ctr">
                    <a:lnL>
                      <a:noFill/>
                    </a:lnL>
                    <a:lnR>
                      <a:noFill/>
                    </a:lnR>
                    <a:lnT w="28575" cap="flat" cmpd="sng" algn="ctr">
                      <a:solidFill>
                        <a:srgbClr val="80808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6" name="Text Box 4"/>
          <p:cNvSpPr txBox="1">
            <a:spLocks noChangeArrowheads="1"/>
          </p:cNvSpPr>
          <p:nvPr/>
        </p:nvSpPr>
        <p:spPr bwMode="auto">
          <a:xfrm>
            <a:off x="6369962" y="1453470"/>
            <a:ext cx="431686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MX" sz="3400" dirty="0">
                <a:solidFill>
                  <a:srgbClr val="002060"/>
                </a:solidFill>
                <a:latin typeface="Palatino Linotype" panose="02040502050505030304" pitchFamily="18" charset="0"/>
              </a:rPr>
              <a:t>Taller de </a:t>
            </a:r>
          </a:p>
          <a:p>
            <a:pPr eaLnBrk="1" hangingPunct="1">
              <a:spcBef>
                <a:spcPct val="50000"/>
              </a:spcBef>
            </a:pPr>
            <a:r>
              <a:rPr lang="es-MX" sz="3400" dirty="0">
                <a:solidFill>
                  <a:srgbClr val="002060"/>
                </a:solidFill>
                <a:latin typeface="Palatino Linotype" panose="02040502050505030304" pitchFamily="18" charset="0"/>
              </a:rPr>
              <a:t>Emprendimiento </a:t>
            </a:r>
            <a:endParaRPr lang="es-ES" sz="3400" dirty="0">
              <a:solidFill>
                <a:srgbClr val="002060"/>
              </a:solidFill>
              <a:latin typeface="Palatino Linotype" panose="02040502050505030304" pitchFamily="18" charset="0"/>
            </a:endParaRPr>
          </a:p>
        </p:txBody>
      </p:sp>
      <p:pic>
        <p:nvPicPr>
          <p:cNvPr id="7" name="Imagen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5186" y="4403271"/>
            <a:ext cx="37496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0860" y="4403271"/>
            <a:ext cx="37274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92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Imagen 1"/>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3277"/>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2 Marcador de contenido"/>
          <p:cNvSpPr txBox="1">
            <a:spLocks/>
          </p:cNvSpPr>
          <p:nvPr/>
        </p:nvSpPr>
        <p:spPr>
          <a:xfrm>
            <a:off x="1940786" y="756736"/>
            <a:ext cx="7343775" cy="88918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rPr>
              <a:t>Oportunidades de negocios</a:t>
            </a:r>
            <a:endParaRPr lang="es-ES"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
        <p:nvSpPr>
          <p:cNvPr id="13" name="2 Marcador de contenido"/>
          <p:cNvSpPr>
            <a:spLocks noGrp="1"/>
          </p:cNvSpPr>
          <p:nvPr>
            <p:ph idx="1"/>
          </p:nvPr>
        </p:nvSpPr>
        <p:spPr>
          <a:xfrm>
            <a:off x="561703" y="1645919"/>
            <a:ext cx="10816045" cy="4506688"/>
          </a:xfrm>
        </p:spPr>
        <p:txBody>
          <a:bodyPr rtlCol="0">
            <a:normAutofit/>
          </a:bodyPr>
          <a:lstStyle/>
          <a:p>
            <a:pPr marL="0" indent="0" algn="just">
              <a:buNone/>
              <a:defRPr/>
            </a:pPr>
            <a:endParaRPr lang="es-MX" sz="2400" dirty="0">
              <a:latin typeface="Bodoni MT" panose="02070603080606020203" pitchFamily="18" charset="0"/>
            </a:endParaRPr>
          </a:p>
          <a:p>
            <a:pPr marL="0" indent="0" algn="just">
              <a:buNone/>
              <a:defRPr/>
            </a:pPr>
            <a:r>
              <a:rPr lang="es-MX" sz="2400" dirty="0">
                <a:latin typeface="Bookman Old Style" panose="02050604050505020204" pitchFamily="18" charset="0"/>
              </a:rPr>
              <a:t>Las oportunidades de negocio pueden salir del estudio de las ideas que nos hayan llegado por “inspiración”.</a:t>
            </a:r>
          </a:p>
          <a:p>
            <a:pPr marL="0" indent="0" algn="just">
              <a:buNone/>
              <a:defRPr/>
            </a:pPr>
            <a:endParaRPr lang="es-MX" sz="2400" dirty="0">
              <a:latin typeface="Bookman Old Style" panose="02050604050505020204" pitchFamily="18" charset="0"/>
            </a:endParaRPr>
          </a:p>
          <a:p>
            <a:pPr marL="0" indent="0" algn="just">
              <a:buNone/>
              <a:defRPr/>
            </a:pPr>
            <a:r>
              <a:rPr lang="es-MX" sz="2400" dirty="0">
                <a:latin typeface="Bookman Old Style" panose="02050604050505020204" pitchFamily="18" charset="0"/>
              </a:rPr>
              <a:t>Pero, también pueden salir del estudio de los sectores en los que hay en cada momento mayores oportunidades de negocio y de concentrarse en estos para buscar ideas que sean realmente interesantes para el autoempleo o la creación de empresas. </a:t>
            </a:r>
          </a:p>
          <a:p>
            <a:pPr marL="0" indent="0" algn="just">
              <a:buNone/>
              <a:defRPr/>
            </a:pPr>
            <a:endParaRPr lang="es-MX" sz="2400" dirty="0">
              <a:latin typeface="Bodoni MT" panose="02070603080606020203" pitchFamily="18" charset="0"/>
            </a:endParaRPr>
          </a:p>
          <a:p>
            <a:pPr marL="0" indent="0" algn="just">
              <a:buNone/>
              <a:defRPr/>
            </a:pPr>
            <a:endParaRPr lang="es-ES" altLang="es-HN" sz="2200" dirty="0">
              <a:solidFill>
                <a:schemeClr val="tx1">
                  <a:lumMod val="75000"/>
                  <a:lumOff val="25000"/>
                </a:schemeClr>
              </a:solidFill>
              <a:latin typeface="Bodoni MT" panose="02070603080606020203" pitchFamily="18" charset="0"/>
            </a:endParaRPr>
          </a:p>
          <a:p>
            <a:pPr>
              <a:defRPr/>
            </a:pPr>
            <a:endParaRPr lang="es-ES" altLang="es-HN" sz="2200" dirty="0">
              <a:solidFill>
                <a:schemeClr val="tx1">
                  <a:lumMod val="75000"/>
                  <a:lumOff val="25000"/>
                </a:schemeClr>
              </a:solidFill>
              <a:latin typeface="Bookman Old Style" panose="02050604050505020204" pitchFamily="18" charset="0"/>
            </a:endParaRPr>
          </a:p>
          <a:p>
            <a:pPr marL="0" indent="0">
              <a:buNone/>
              <a:defRPr/>
            </a:pPr>
            <a:endParaRPr lang="es-ES" altLang="es-HN" sz="24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p:txBody>
      </p:sp>
    </p:spTree>
    <p:extLst>
      <p:ext uri="{BB962C8B-B14F-4D97-AF65-F5344CB8AC3E}">
        <p14:creationId xmlns:p14="http://schemas.microsoft.com/office/powerpoint/2010/main" val="2609263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Imagen 1"/>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47353"/>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2 Marcador de contenido"/>
          <p:cNvSpPr txBox="1">
            <a:spLocks/>
          </p:cNvSpPr>
          <p:nvPr/>
        </p:nvSpPr>
        <p:spPr>
          <a:xfrm>
            <a:off x="2424112" y="1174748"/>
            <a:ext cx="7343775" cy="4794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rPr>
              <a:t>Categorías de emprendimientos </a:t>
            </a:r>
            <a:endParaRPr lang="es-ES"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
        <p:nvSpPr>
          <p:cNvPr id="13" name="2 Marcador de contenido"/>
          <p:cNvSpPr>
            <a:spLocks noGrp="1"/>
          </p:cNvSpPr>
          <p:nvPr>
            <p:ph idx="1"/>
          </p:nvPr>
        </p:nvSpPr>
        <p:spPr>
          <a:xfrm>
            <a:off x="352696" y="1750423"/>
            <a:ext cx="11599817" cy="4402184"/>
          </a:xfrm>
        </p:spPr>
        <p:txBody>
          <a:bodyPr rtlCol="0">
            <a:normAutofit/>
          </a:bodyPr>
          <a:lstStyle/>
          <a:p>
            <a:pPr algn="just">
              <a:defRPr/>
            </a:pPr>
            <a:endParaRPr lang="es-ES" altLang="es-HN" sz="2200" dirty="0">
              <a:solidFill>
                <a:schemeClr val="tx1">
                  <a:lumMod val="75000"/>
                  <a:lumOff val="25000"/>
                </a:schemeClr>
              </a:solidFill>
              <a:latin typeface="Bookman Old Style" panose="02050604050505020204" pitchFamily="18" charset="0"/>
            </a:endParaRPr>
          </a:p>
          <a:p>
            <a:pPr>
              <a:defRPr/>
            </a:pPr>
            <a:endParaRPr lang="es-ES" altLang="es-HN" sz="2200" dirty="0">
              <a:solidFill>
                <a:schemeClr val="tx1">
                  <a:lumMod val="75000"/>
                  <a:lumOff val="25000"/>
                </a:schemeClr>
              </a:solidFill>
              <a:latin typeface="Bookman Old Style" panose="02050604050505020204" pitchFamily="18" charset="0"/>
            </a:endParaRPr>
          </a:p>
          <a:p>
            <a:pPr>
              <a:defRPr/>
            </a:pPr>
            <a:r>
              <a:rPr lang="es-MX" altLang="es-HN" sz="2200" dirty="0">
                <a:latin typeface="Bookman Old Style" panose="02050604050505020204" pitchFamily="18" charset="0"/>
              </a:rPr>
              <a:t>El Global </a:t>
            </a:r>
            <a:r>
              <a:rPr lang="es-MX" altLang="es-HN" sz="2200" dirty="0" err="1">
                <a:latin typeface="Bookman Old Style" panose="02050604050505020204" pitchFamily="18" charset="0"/>
              </a:rPr>
              <a:t>Entrepreneurship</a:t>
            </a:r>
            <a:r>
              <a:rPr lang="es-MX" altLang="es-HN" sz="2200" dirty="0">
                <a:latin typeface="Bookman Old Style" panose="02050604050505020204" pitchFamily="18" charset="0"/>
              </a:rPr>
              <a:t> Monitor (GEM) establece dos categorías de emprendimiento que son válidas en más de 54 países, </a:t>
            </a:r>
          </a:p>
          <a:p>
            <a:pPr marL="0" indent="0">
              <a:buNone/>
              <a:defRPr/>
            </a:pPr>
            <a:endParaRPr lang="es-MX" altLang="es-HN" sz="2200" dirty="0">
              <a:latin typeface="Bookman Old Style" panose="02050604050505020204" pitchFamily="18" charset="0"/>
            </a:endParaRPr>
          </a:p>
          <a:p>
            <a:pPr marL="0" indent="0">
              <a:buNone/>
              <a:defRPr/>
            </a:pPr>
            <a:r>
              <a:rPr lang="es-MX" altLang="es-HN" sz="2200" dirty="0">
                <a:latin typeface="Bookman Old Style" panose="02050604050505020204" pitchFamily="18" charset="0"/>
              </a:rPr>
              <a:t>1. Emprendimiento por Necesidad</a:t>
            </a:r>
          </a:p>
          <a:p>
            <a:pPr marL="0" indent="0">
              <a:buNone/>
              <a:defRPr/>
            </a:pPr>
            <a:endParaRPr lang="es-ES" altLang="es-HN" sz="2400" dirty="0">
              <a:latin typeface="Bookman Old Style" panose="02050604050505020204" pitchFamily="18" charset="0"/>
            </a:endParaRPr>
          </a:p>
          <a:p>
            <a:pPr marL="0" indent="0">
              <a:buNone/>
              <a:defRPr/>
            </a:pPr>
            <a:r>
              <a:rPr lang="es-MX" altLang="es-HN" sz="2200" dirty="0">
                <a:latin typeface="Bookman Old Style" panose="02050604050505020204" pitchFamily="18" charset="0"/>
              </a:rPr>
              <a:t>2. Emprendimiento por Oportunidad </a:t>
            </a: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p:txBody>
      </p:sp>
    </p:spTree>
    <p:extLst>
      <p:ext uri="{BB962C8B-B14F-4D97-AF65-F5344CB8AC3E}">
        <p14:creationId xmlns:p14="http://schemas.microsoft.com/office/powerpoint/2010/main" val="1409192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Imagen 1"/>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 y="26273"/>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2 Marcador de contenido"/>
          <p:cNvSpPr txBox="1">
            <a:spLocks/>
          </p:cNvSpPr>
          <p:nvPr/>
        </p:nvSpPr>
        <p:spPr>
          <a:xfrm>
            <a:off x="2212930" y="429596"/>
            <a:ext cx="7343775" cy="4794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rPr>
              <a:t>Tipos de emprendimientos </a:t>
            </a:r>
            <a:endParaRPr lang="es-ES"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
        <p:nvSpPr>
          <p:cNvPr id="13" name="2 Marcador de contenido"/>
          <p:cNvSpPr>
            <a:spLocks noGrp="1"/>
          </p:cNvSpPr>
          <p:nvPr>
            <p:ph idx="1"/>
          </p:nvPr>
        </p:nvSpPr>
        <p:spPr>
          <a:xfrm>
            <a:off x="1045030" y="1750423"/>
            <a:ext cx="9679576" cy="4937760"/>
          </a:xfrm>
        </p:spPr>
        <p:txBody>
          <a:bodyPr rtlCol="0">
            <a:normAutofit/>
          </a:bodyPr>
          <a:lstStyle/>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p:txBody>
      </p:sp>
      <p:sp>
        <p:nvSpPr>
          <p:cNvPr id="2" name="Rectángulo 1"/>
          <p:cNvSpPr/>
          <p:nvPr/>
        </p:nvSpPr>
        <p:spPr>
          <a:xfrm>
            <a:off x="4979125" y="1003611"/>
            <a:ext cx="2233749" cy="574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POR NECESIDAD </a:t>
            </a:r>
            <a:endParaRPr lang="en-US" sz="2000" b="1" dirty="0"/>
          </a:p>
        </p:txBody>
      </p:sp>
      <p:sp>
        <p:nvSpPr>
          <p:cNvPr id="3" name="Rectángulo redondeado 2"/>
          <p:cNvSpPr/>
          <p:nvPr/>
        </p:nvSpPr>
        <p:spPr>
          <a:xfrm>
            <a:off x="4175755" y="1644831"/>
            <a:ext cx="3635833" cy="202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t>Acción empresarial iniciada por personas que al momento de tomar la decisión de poner en marcha una actividad económica lo hicieron motivados por la falta de ingresos  necesarios para la subsistencia (o por el deseo de obtener una fuente de ingresos adicional.)</a:t>
            </a:r>
            <a:endParaRPr lang="en-US" sz="1600" dirty="0"/>
          </a:p>
        </p:txBody>
      </p:sp>
      <p:sp>
        <p:nvSpPr>
          <p:cNvPr id="8" name="Rectángulo redondeado 7"/>
          <p:cNvSpPr/>
          <p:nvPr/>
        </p:nvSpPr>
        <p:spPr>
          <a:xfrm>
            <a:off x="6463935" y="4155914"/>
            <a:ext cx="4066908" cy="2552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Tradicional</a:t>
            </a:r>
          </a:p>
          <a:p>
            <a:r>
              <a:rPr lang="es-MX" dirty="0"/>
              <a:t>Acciones empresariales dirigidas a la generación de ingresos que cuentan con una estructuras organizacional  y que utilizan el conocimiento técnico para la generación de excedentes que permite la acumulación, tiende a desarrollar su actividad en la formalidad.   </a:t>
            </a:r>
            <a:endParaRPr lang="en-US" dirty="0"/>
          </a:p>
        </p:txBody>
      </p:sp>
      <p:sp>
        <p:nvSpPr>
          <p:cNvPr id="9" name="Rectángulo redondeado 8"/>
          <p:cNvSpPr/>
          <p:nvPr/>
        </p:nvSpPr>
        <p:spPr>
          <a:xfrm>
            <a:off x="1629674" y="4137272"/>
            <a:ext cx="3944983" cy="2552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Subsistencia </a:t>
            </a:r>
          </a:p>
          <a:p>
            <a:r>
              <a:rPr lang="es-MX" dirty="0"/>
              <a:t>Acciones empresariales dirigida a generar ingresos diarios para vivir (autoempleo),  sin una planificación o una visión de crecimiento en el mercado, normalmente se desarrolla en el sector informal de la economía.  </a:t>
            </a:r>
          </a:p>
          <a:p>
            <a:pPr algn="ctr"/>
            <a:r>
              <a:rPr lang="es-MX" dirty="0"/>
              <a:t> </a:t>
            </a:r>
            <a:endParaRPr lang="en-US" dirty="0"/>
          </a:p>
        </p:txBody>
      </p:sp>
      <p:sp>
        <p:nvSpPr>
          <p:cNvPr id="6" name="Cerrar llave 5"/>
          <p:cNvSpPr/>
          <p:nvPr/>
        </p:nvSpPr>
        <p:spPr>
          <a:xfrm rot="16200000">
            <a:off x="5691049" y="2411794"/>
            <a:ext cx="387536" cy="3026566"/>
          </a:xfrm>
          <a:prstGeom prst="rightBrace">
            <a:avLst>
              <a:gd name="adj1" fmla="val 0"/>
              <a:gd name="adj2" fmla="val 50000"/>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4311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Imagen 1"/>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2 Marcador de contenido"/>
          <p:cNvSpPr txBox="1">
            <a:spLocks/>
          </p:cNvSpPr>
          <p:nvPr/>
        </p:nvSpPr>
        <p:spPr>
          <a:xfrm>
            <a:off x="2212930" y="429596"/>
            <a:ext cx="7343775" cy="4794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rPr>
              <a:t>Tipos de emprendimientos </a:t>
            </a:r>
            <a:endParaRPr lang="es-ES"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
        <p:nvSpPr>
          <p:cNvPr id="13" name="2 Marcador de contenido"/>
          <p:cNvSpPr>
            <a:spLocks noGrp="1"/>
          </p:cNvSpPr>
          <p:nvPr>
            <p:ph idx="1"/>
          </p:nvPr>
        </p:nvSpPr>
        <p:spPr>
          <a:xfrm>
            <a:off x="1045030" y="1750423"/>
            <a:ext cx="9679576" cy="4937760"/>
          </a:xfrm>
        </p:spPr>
        <p:txBody>
          <a:bodyPr rtlCol="0">
            <a:normAutofit/>
          </a:bodyPr>
          <a:lstStyle/>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p:txBody>
      </p:sp>
      <p:sp>
        <p:nvSpPr>
          <p:cNvPr id="2" name="Rectángulo 1"/>
          <p:cNvSpPr/>
          <p:nvPr/>
        </p:nvSpPr>
        <p:spPr>
          <a:xfrm>
            <a:off x="4822369" y="1003611"/>
            <a:ext cx="2418975" cy="574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POR OPORTUNIDAD </a:t>
            </a:r>
            <a:endParaRPr lang="en-US" sz="2000" b="1" dirty="0"/>
          </a:p>
        </p:txBody>
      </p:sp>
      <p:sp>
        <p:nvSpPr>
          <p:cNvPr id="3" name="Rectángulo redondeado 2"/>
          <p:cNvSpPr/>
          <p:nvPr/>
        </p:nvSpPr>
        <p:spPr>
          <a:xfrm>
            <a:off x="4175755" y="1644831"/>
            <a:ext cx="3635833" cy="202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t>Acción empresarial iniciada por personas que al momento de tomar la decisión de poner en marcha una actividad económica, lo hicieron motivados por la identificados de una oportunidad de mercado.  Estas categoría se divide en dos tipos de emprendimiento.</a:t>
            </a:r>
            <a:endParaRPr lang="en-US" sz="1600" dirty="0"/>
          </a:p>
        </p:txBody>
      </p:sp>
      <p:sp>
        <p:nvSpPr>
          <p:cNvPr id="8" name="Rectángulo redondeado 7"/>
          <p:cNvSpPr/>
          <p:nvPr/>
        </p:nvSpPr>
        <p:spPr>
          <a:xfrm>
            <a:off x="6309358" y="4124209"/>
            <a:ext cx="3542214" cy="2197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Alto impacto</a:t>
            </a:r>
          </a:p>
          <a:p>
            <a:r>
              <a:rPr lang="es-MX" dirty="0"/>
              <a:t>Acciones empresariales con capacidad para transformar y dinamizar las economías a través de procesos sistemáticos de innovación y generación de empleo.  </a:t>
            </a:r>
            <a:endParaRPr lang="en-US" dirty="0"/>
          </a:p>
        </p:txBody>
      </p:sp>
      <p:sp>
        <p:nvSpPr>
          <p:cNvPr id="9" name="Rectángulo redondeado 8"/>
          <p:cNvSpPr/>
          <p:nvPr/>
        </p:nvSpPr>
        <p:spPr>
          <a:xfrm>
            <a:off x="2069236" y="4124209"/>
            <a:ext cx="3495541" cy="2179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Dinámico  </a:t>
            </a:r>
          </a:p>
          <a:p>
            <a:r>
              <a:rPr lang="es-MX" dirty="0"/>
              <a:t>Acciones empresariales con alto potencial de crecimiento donde el uso del conocimiento, la gestión tecnológica y del talento humano, el potencial de acceso a recursos financiación/inversión.   </a:t>
            </a:r>
          </a:p>
          <a:p>
            <a:pPr algn="ctr"/>
            <a:r>
              <a:rPr lang="es-MX" dirty="0"/>
              <a:t> </a:t>
            </a:r>
            <a:endParaRPr lang="en-US" dirty="0"/>
          </a:p>
        </p:txBody>
      </p:sp>
      <p:sp>
        <p:nvSpPr>
          <p:cNvPr id="6" name="Cerrar llave 5"/>
          <p:cNvSpPr/>
          <p:nvPr/>
        </p:nvSpPr>
        <p:spPr>
          <a:xfrm rot="16200000">
            <a:off x="5691049" y="2411794"/>
            <a:ext cx="387536" cy="3026566"/>
          </a:xfrm>
          <a:prstGeom prst="rightBrace">
            <a:avLst>
              <a:gd name="adj1" fmla="val 0"/>
              <a:gd name="adj2" fmla="val 50000"/>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43085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Marcador de contenido"/>
          <p:cNvSpPr txBox="1">
            <a:spLocks/>
          </p:cNvSpPr>
          <p:nvPr/>
        </p:nvSpPr>
        <p:spPr bwMode="auto">
          <a:xfrm>
            <a:off x="2155916" y="863097"/>
            <a:ext cx="6894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sz="2800" b="1" dirty="0">
                <a:solidFill>
                  <a:srgbClr val="DA4F10"/>
                </a:solidFill>
                <a:effectLst>
                  <a:outerShdw blurRad="38100" dist="38100" dir="2700000" algn="tl">
                    <a:srgbClr val="000000">
                      <a:alpha val="43137"/>
                    </a:srgbClr>
                  </a:outerShdw>
                </a:effectLst>
                <a:latin typeface="Kristen ITC" panose="03050502040202030202" pitchFamily="66" charset="0"/>
              </a:rPr>
              <a:t>Tipos de emprendedores </a:t>
            </a:r>
          </a:p>
        </p:txBody>
      </p:sp>
      <p:sp>
        <p:nvSpPr>
          <p:cNvPr id="5" name="2 Marcador de contenido"/>
          <p:cNvSpPr txBox="1">
            <a:spLocks/>
          </p:cNvSpPr>
          <p:nvPr/>
        </p:nvSpPr>
        <p:spPr bwMode="auto">
          <a:xfrm>
            <a:off x="533400" y="1823754"/>
            <a:ext cx="11059886" cy="322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00000"/>
              </a:lnSpc>
              <a:spcBef>
                <a:spcPts val="1000"/>
              </a:spcBef>
              <a:buClr>
                <a:schemeClr val="accent1"/>
              </a:buClr>
              <a:buNone/>
            </a:pPr>
            <a:r>
              <a:rPr lang="es-HN" altLang="es-HN" sz="2200" dirty="0">
                <a:latin typeface="Bookman Old Style" panose="02050604050505020204" pitchFamily="18" charset="0"/>
              </a:rPr>
              <a:t>No todos los emprendedores son iguales y aunque los autores que hacen de esto su motivo de estudio tienen opiniones diferentes, señalaremos los siete (7) tipos de emprendedores que a nuestro criterio resultan más importantes. </a:t>
            </a:r>
          </a:p>
        </p:txBody>
      </p:sp>
      <p:sp>
        <p:nvSpPr>
          <p:cNvPr id="6" name="2 Marcador de contenido"/>
          <p:cNvSpPr txBox="1">
            <a:spLocks/>
          </p:cNvSpPr>
          <p:nvPr/>
        </p:nvSpPr>
        <p:spPr bwMode="auto">
          <a:xfrm>
            <a:off x="533400" y="3108960"/>
            <a:ext cx="11059886" cy="203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00000"/>
              </a:lnSpc>
              <a:spcBef>
                <a:spcPts val="1000"/>
              </a:spcBef>
              <a:buClr>
                <a:schemeClr val="accent1"/>
              </a:buClr>
              <a:buNone/>
            </a:pPr>
            <a:endParaRPr lang="es-HN" altLang="es-HN" sz="2200" dirty="0">
              <a:latin typeface="Bookman Old Style" panose="02050604050505020204" pitchFamily="18" charset="0"/>
            </a:endParaRPr>
          </a:p>
          <a:p>
            <a:pPr algn="just">
              <a:lnSpc>
                <a:spcPct val="100000"/>
              </a:lnSpc>
              <a:spcBef>
                <a:spcPts val="1000"/>
              </a:spcBef>
              <a:buClr>
                <a:schemeClr val="accent1"/>
              </a:buClr>
              <a:buNone/>
            </a:pPr>
            <a:r>
              <a:rPr lang="es-HN" altLang="es-HN" sz="2200" dirty="0">
                <a:latin typeface="Bookman Old Style" panose="02050604050505020204" pitchFamily="18" charset="0"/>
              </a:rPr>
              <a:t>1. </a:t>
            </a:r>
            <a:r>
              <a:rPr lang="es-HN" altLang="es-HN" sz="2200" b="1" dirty="0">
                <a:solidFill>
                  <a:srgbClr val="0070C0"/>
                </a:solidFill>
                <a:latin typeface="Bookman Old Style" panose="02050604050505020204" pitchFamily="18" charset="0"/>
              </a:rPr>
              <a:t>Emprendedor Visionario</a:t>
            </a:r>
            <a:r>
              <a:rPr lang="es-HN" altLang="es-HN" sz="2200" dirty="0">
                <a:latin typeface="Bookman Old Style" panose="02050604050505020204" pitchFamily="18" charset="0"/>
              </a:rPr>
              <a:t>: Es muy versátil, arriesgado y atrevido. Tiene olfato innato para percibir oportunidades a su alrededor y atiende con cuidado su intuición para los negocios.</a:t>
            </a:r>
          </a:p>
        </p:txBody>
      </p:sp>
      <p:sp>
        <p:nvSpPr>
          <p:cNvPr id="8" name="2 Marcador de contenido"/>
          <p:cNvSpPr txBox="1">
            <a:spLocks/>
          </p:cNvSpPr>
          <p:nvPr/>
        </p:nvSpPr>
        <p:spPr bwMode="auto">
          <a:xfrm flipV="1">
            <a:off x="6063343" y="5047014"/>
            <a:ext cx="5214256" cy="9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ts val="1000"/>
              </a:spcBef>
              <a:buClr>
                <a:schemeClr val="accent1"/>
              </a:buClr>
              <a:buNone/>
            </a:pPr>
            <a:endParaRPr lang="es-HN" altLang="es-HN" sz="2200" i="1"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9992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txBox="1">
            <a:spLocks/>
          </p:cNvSpPr>
          <p:nvPr/>
        </p:nvSpPr>
        <p:spPr bwMode="auto">
          <a:xfrm>
            <a:off x="2754652" y="1135855"/>
            <a:ext cx="66500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rPr>
              <a:t>Por Necesidad e Inversionista</a:t>
            </a:r>
            <a:endParaRPr lang="es-MX"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
        <p:nvSpPr>
          <p:cNvPr id="4" name="2 Marcador de contenido"/>
          <p:cNvSpPr txBox="1">
            <a:spLocks/>
          </p:cNvSpPr>
          <p:nvPr/>
        </p:nvSpPr>
        <p:spPr bwMode="auto">
          <a:xfrm>
            <a:off x="587829" y="1833562"/>
            <a:ext cx="1098368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00000"/>
              </a:lnSpc>
              <a:spcBef>
                <a:spcPts val="1000"/>
              </a:spcBef>
              <a:buClr>
                <a:schemeClr val="accent1"/>
              </a:buClr>
              <a:buNone/>
            </a:pPr>
            <a:r>
              <a:rPr lang="es-HN" altLang="es-HN" sz="2200" dirty="0">
                <a:latin typeface="Bookman Old Style" panose="02050604050505020204" pitchFamily="18" charset="0"/>
              </a:rPr>
              <a:t>2. </a:t>
            </a:r>
            <a:r>
              <a:rPr lang="es-HN" altLang="es-HN" sz="2200" b="1" dirty="0">
                <a:solidFill>
                  <a:srgbClr val="0070C0"/>
                </a:solidFill>
                <a:latin typeface="Bookman Old Style" panose="02050604050505020204" pitchFamily="18" charset="0"/>
              </a:rPr>
              <a:t>Por Necesidad: </a:t>
            </a:r>
            <a:r>
              <a:rPr lang="es-HN" altLang="es-HN" sz="2200" dirty="0">
                <a:latin typeface="Bookman Old Style" panose="02050604050505020204" pitchFamily="18" charset="0"/>
              </a:rPr>
              <a:t>Es el emprendedor que ante la urgencia suscitada por no tener empleo, hace su mejor esfuerzo para conseguir un sustento digno.  </a:t>
            </a:r>
            <a:endParaRPr lang="es-MX" altLang="es-HN" sz="2200" dirty="0">
              <a:latin typeface="Bookman Old Style" panose="02050604050505020204" pitchFamily="18" charset="0"/>
            </a:endParaRPr>
          </a:p>
        </p:txBody>
      </p:sp>
      <p:sp>
        <p:nvSpPr>
          <p:cNvPr id="5" name="2 Marcador de contenido"/>
          <p:cNvSpPr txBox="1">
            <a:spLocks/>
          </p:cNvSpPr>
          <p:nvPr/>
        </p:nvSpPr>
        <p:spPr bwMode="auto">
          <a:xfrm>
            <a:off x="587829" y="3394869"/>
            <a:ext cx="10983685" cy="134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00000"/>
              </a:lnSpc>
              <a:spcBef>
                <a:spcPts val="1000"/>
              </a:spcBef>
              <a:buClr>
                <a:schemeClr val="accent1"/>
              </a:buClr>
              <a:buNone/>
            </a:pPr>
            <a:r>
              <a:rPr lang="es-HN" altLang="es-HN" sz="2200" dirty="0">
                <a:latin typeface="Bookman Old Style" panose="02050604050505020204" pitchFamily="18" charset="0"/>
              </a:rPr>
              <a:t>3. </a:t>
            </a:r>
            <a:r>
              <a:rPr lang="es-HN" altLang="es-HN" sz="2200" b="1" dirty="0">
                <a:solidFill>
                  <a:srgbClr val="0070C0"/>
                </a:solidFill>
                <a:latin typeface="Bookman Old Style" panose="02050604050505020204" pitchFamily="18" charset="0"/>
              </a:rPr>
              <a:t>Inversionista:</a:t>
            </a:r>
            <a:r>
              <a:rPr lang="es-HN" altLang="es-HN" sz="2200" dirty="0">
                <a:latin typeface="Bookman Old Style" panose="02050604050505020204" pitchFamily="18" charset="0"/>
              </a:rPr>
              <a:t> Es el tipo de emprendedor que cuenta con un capital previo y analiza muy bien una alternativa de negocio antes de arriesgar peligrosamente sus finanzas.  </a:t>
            </a:r>
            <a:endParaRPr lang="es-MX" altLang="es-HN" sz="2200" dirty="0">
              <a:latin typeface="Bookman Old Style" panose="02050604050505020204" pitchFamily="18" charset="0"/>
            </a:endParaRPr>
          </a:p>
        </p:txBody>
      </p:sp>
    </p:spTree>
    <p:extLst>
      <p:ext uri="{BB962C8B-B14F-4D97-AF65-F5344CB8AC3E}">
        <p14:creationId xmlns:p14="http://schemas.microsoft.com/office/powerpoint/2010/main" val="3202495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ítulo 1"/>
          <p:cNvSpPr>
            <a:spLocks noGrp="1"/>
          </p:cNvSpPr>
          <p:nvPr>
            <p:ph type="title"/>
          </p:nvPr>
        </p:nvSpPr>
        <p:spPr>
          <a:xfrm>
            <a:off x="838200" y="1061812"/>
            <a:ext cx="10515600" cy="571045"/>
          </a:xfrm>
        </p:spPr>
        <p:txBody>
          <a:bodyPr>
            <a:normAutofit fontScale="90000"/>
          </a:bodyPr>
          <a:lstStyle/>
          <a:p>
            <a:pPr eaLnBrk="1" hangingPunct="1"/>
            <a:r>
              <a:rPr lang="es-ES" dirty="0">
                <a:solidFill>
                  <a:schemeClr val="accent4">
                    <a:lumMod val="75000"/>
                  </a:schemeClr>
                </a:solidFill>
                <a:latin typeface="Times New Roman" panose="02020603050405020304" pitchFamily="18" charset="0"/>
                <a:cs typeface="Times New Roman" panose="02020603050405020304" pitchFamily="18" charset="0"/>
              </a:rPr>
              <a:t>Caza Oportunidades y Especialista </a:t>
            </a:r>
          </a:p>
        </p:txBody>
      </p:sp>
      <p:sp>
        <p:nvSpPr>
          <p:cNvPr id="3" name="Marcador de contenido 2"/>
          <p:cNvSpPr>
            <a:spLocks noGrp="1"/>
          </p:cNvSpPr>
          <p:nvPr>
            <p:ph idx="1"/>
          </p:nvPr>
        </p:nvSpPr>
        <p:spPr>
          <a:xfrm>
            <a:off x="838200" y="1737360"/>
            <a:ext cx="10515600" cy="3487783"/>
          </a:xfrm>
        </p:spPr>
        <p:txBody>
          <a:bodyPr rtlCol="0">
            <a:normAutofit/>
          </a:bodyPr>
          <a:lstStyle/>
          <a:p>
            <a:pPr marL="0" indent="0">
              <a:buNone/>
              <a:defRPr/>
            </a:pPr>
            <a:endParaRPr lang="es-ES" sz="2400" dirty="0">
              <a:latin typeface="Bookman Old Style" panose="02050604050505020204" pitchFamily="18" charset="0"/>
            </a:endParaRPr>
          </a:p>
          <a:p>
            <a:pPr marL="0" indent="0" algn="just">
              <a:buNone/>
              <a:defRPr/>
            </a:pPr>
            <a:r>
              <a:rPr lang="es-ES" sz="2400" dirty="0">
                <a:latin typeface="Bookman Old Style" panose="02050604050505020204" pitchFamily="18" charset="0"/>
              </a:rPr>
              <a:t>4. </a:t>
            </a:r>
            <a:r>
              <a:rPr lang="es-ES" sz="2400" b="1" dirty="0">
                <a:solidFill>
                  <a:srgbClr val="0070C0"/>
                </a:solidFill>
                <a:latin typeface="Bookman Old Style" panose="02050604050505020204" pitchFamily="18" charset="0"/>
              </a:rPr>
              <a:t>El caza oportunidades: </a:t>
            </a:r>
            <a:r>
              <a:rPr lang="es-ES" sz="2400" dirty="0">
                <a:latin typeface="Bookman Old Style" panose="02050604050505020204" pitchFamily="18" charset="0"/>
              </a:rPr>
              <a:t>Es racional y analítico, ve ideas de negocio muy creativas donde usualmente no se han hecho mayores intentos de inversión.</a:t>
            </a:r>
          </a:p>
          <a:p>
            <a:pPr marL="0" indent="0" algn="just">
              <a:buNone/>
              <a:defRPr/>
            </a:pPr>
            <a:endParaRPr lang="es-ES" sz="2400" dirty="0">
              <a:latin typeface="Bookman Old Style" panose="02050604050505020204" pitchFamily="18" charset="0"/>
            </a:endParaRPr>
          </a:p>
          <a:p>
            <a:pPr marL="0" indent="0" algn="just">
              <a:buNone/>
              <a:defRPr/>
            </a:pPr>
            <a:r>
              <a:rPr lang="es-ES" sz="2400" dirty="0">
                <a:latin typeface="Bookman Old Style" panose="02050604050505020204" pitchFamily="18" charset="0"/>
              </a:rPr>
              <a:t>5. </a:t>
            </a:r>
            <a:r>
              <a:rPr lang="es-ES" sz="2400" b="1" dirty="0">
                <a:solidFill>
                  <a:srgbClr val="0070C0"/>
                </a:solidFill>
                <a:latin typeface="Bookman Old Style" panose="02050604050505020204" pitchFamily="18" charset="0"/>
              </a:rPr>
              <a:t>El especialista:</a:t>
            </a:r>
            <a:r>
              <a:rPr lang="es-ES" sz="2400" b="1" dirty="0">
                <a:latin typeface="Bookman Old Style" panose="02050604050505020204" pitchFamily="18" charset="0"/>
              </a:rPr>
              <a:t> </a:t>
            </a:r>
            <a:r>
              <a:rPr lang="es-ES" sz="2400" dirty="0">
                <a:latin typeface="Bookman Old Style" panose="02050604050505020204" pitchFamily="18" charset="0"/>
              </a:rPr>
              <a:t>Es el que analiza ideas de negocio que han fallado, identifica los errores cometidos y replantea la idea de negocio para generar ideas nuevas que respondan mejor a las expectativas de logro y beneficio.</a:t>
            </a:r>
            <a:endParaRPr lang="es-ES" sz="2400" b="1" dirty="0">
              <a:latin typeface="Bookman Old Style" panose="02050604050505020204" pitchFamily="18" charset="0"/>
            </a:endParaRPr>
          </a:p>
        </p:txBody>
      </p:sp>
    </p:spTree>
    <p:extLst>
      <p:ext uri="{BB962C8B-B14F-4D97-AF65-F5344CB8AC3E}">
        <p14:creationId xmlns:p14="http://schemas.microsoft.com/office/powerpoint/2010/main" val="119760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ipe(down)">
                                      <p:cBhvr>
                                        <p:cTn id="7" dur="500"/>
                                        <p:tgtEl>
                                          <p:spTgt spid="5120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561407" y="3190309"/>
            <a:ext cx="11218915" cy="1917267"/>
          </a:xfrm>
        </p:spPr>
        <p:txBody>
          <a:bodyPr rtlCol="0">
            <a:normAutofit/>
          </a:bodyPr>
          <a:lstStyle/>
          <a:p>
            <a:pPr marL="0" indent="0" algn="just">
              <a:buNone/>
              <a:defRPr/>
            </a:pPr>
            <a:endParaRPr lang="es-HN" altLang="es-HN" sz="2200" dirty="0">
              <a:latin typeface="Bookman Old Style" panose="02050604050505020204" pitchFamily="18" charset="0"/>
            </a:endParaRPr>
          </a:p>
          <a:p>
            <a:pPr marL="0" indent="0" algn="just">
              <a:buNone/>
              <a:defRPr/>
            </a:pPr>
            <a:r>
              <a:rPr lang="es-HN" altLang="es-HN" sz="2200" dirty="0">
                <a:latin typeface="Bookman Old Style" panose="02050604050505020204" pitchFamily="18" charset="0"/>
              </a:rPr>
              <a:t>7. </a:t>
            </a:r>
            <a:r>
              <a:rPr lang="es-HN" altLang="es-HN" sz="2200" b="1" dirty="0">
                <a:solidFill>
                  <a:srgbClr val="0070C0"/>
                </a:solidFill>
                <a:latin typeface="Bookman Old Style" panose="02050604050505020204" pitchFamily="18" charset="0"/>
              </a:rPr>
              <a:t>El intuitivo: </a:t>
            </a:r>
            <a:r>
              <a:rPr lang="es-HN" altLang="es-HN" sz="2200" dirty="0">
                <a:latin typeface="Bookman Old Style" panose="02050604050505020204" pitchFamily="18" charset="0"/>
              </a:rPr>
              <a:t>Es apasionado con lo que emprende, maneja la empatía, tiene capacidad de escuchar y facilidad para reconocer aquello en lo que se puede y debe invertir para satisfacer una necesidad específica.</a:t>
            </a:r>
          </a:p>
          <a:p>
            <a:pPr algn="ctr">
              <a:buNone/>
              <a:defRPr/>
            </a:pPr>
            <a:endParaRPr lang="es-MX" altLang="es-HN" sz="2200" dirty="0">
              <a:latin typeface="Bookman Old Style" panose="02050604050505020204" pitchFamily="18" charset="0"/>
            </a:endParaRPr>
          </a:p>
        </p:txBody>
      </p:sp>
      <p:sp>
        <p:nvSpPr>
          <p:cNvPr id="3" name="2 Marcador de contenido"/>
          <p:cNvSpPr txBox="1">
            <a:spLocks/>
          </p:cNvSpPr>
          <p:nvPr/>
        </p:nvSpPr>
        <p:spPr bwMode="auto">
          <a:xfrm>
            <a:off x="3278981" y="1103164"/>
            <a:ext cx="56340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cs typeface="Times New Roman" panose="02020603050405020304" pitchFamily="18" charset="0"/>
              </a:rPr>
              <a:t>El persuasivo y el Intuitivo </a:t>
            </a:r>
            <a:endParaRPr lang="es-MX" altLang="es-HN" sz="2800" b="1" dirty="0">
              <a:solidFill>
                <a:srgbClr val="DA4F10"/>
              </a:solidFill>
              <a:effectLst>
                <a:outerShdw blurRad="38100" dist="38100" dir="2700000" algn="tl">
                  <a:srgbClr val="000000">
                    <a:alpha val="43137"/>
                  </a:srgbClr>
                </a:outerShdw>
              </a:effectLst>
              <a:latin typeface="Kristen ITC" panose="03050502040202030202" pitchFamily="66" charset="0"/>
              <a:cs typeface="Times New Roman" panose="02020603050405020304" pitchFamily="18" charset="0"/>
            </a:endParaRPr>
          </a:p>
        </p:txBody>
      </p:sp>
      <p:sp>
        <p:nvSpPr>
          <p:cNvPr id="4" name="2 Marcador de contenido"/>
          <p:cNvSpPr txBox="1">
            <a:spLocks/>
          </p:cNvSpPr>
          <p:nvPr/>
        </p:nvSpPr>
        <p:spPr bwMode="auto">
          <a:xfrm>
            <a:off x="561407" y="1921176"/>
            <a:ext cx="11218915" cy="112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00000"/>
              </a:lnSpc>
              <a:spcBef>
                <a:spcPts val="1000"/>
              </a:spcBef>
              <a:buClr>
                <a:schemeClr val="accent1"/>
              </a:buClr>
              <a:buNone/>
            </a:pPr>
            <a:endParaRPr lang="es-HN" altLang="es-HN" sz="2200" dirty="0">
              <a:latin typeface="Bookman Old Style" panose="02050604050505020204" pitchFamily="18" charset="0"/>
            </a:endParaRPr>
          </a:p>
          <a:p>
            <a:pPr algn="just">
              <a:lnSpc>
                <a:spcPct val="100000"/>
              </a:lnSpc>
              <a:spcBef>
                <a:spcPts val="1000"/>
              </a:spcBef>
              <a:buClr>
                <a:schemeClr val="accent1"/>
              </a:buClr>
              <a:buNone/>
            </a:pPr>
            <a:r>
              <a:rPr lang="es-HN" altLang="es-HN" sz="2200" dirty="0">
                <a:latin typeface="Bookman Old Style" panose="02050604050505020204" pitchFamily="18" charset="0"/>
              </a:rPr>
              <a:t>6. </a:t>
            </a:r>
            <a:r>
              <a:rPr lang="es-HN" altLang="es-HN" sz="2200" b="1" dirty="0">
                <a:solidFill>
                  <a:srgbClr val="0070C0"/>
                </a:solidFill>
                <a:latin typeface="Bookman Old Style" panose="02050604050505020204" pitchFamily="18" charset="0"/>
              </a:rPr>
              <a:t>El persuasivo: </a:t>
            </a:r>
            <a:r>
              <a:rPr lang="es-HN" altLang="es-HN" sz="2200" dirty="0">
                <a:latin typeface="Bookman Old Style" panose="02050604050505020204" pitchFamily="18" charset="0"/>
              </a:rPr>
              <a:t>Es un convencido de su proyecto y es muy perseverante. En los obstáculos ve una oportunidad y nunca ve el vaso medio vacío. </a:t>
            </a:r>
            <a:endParaRPr lang="es-MX" altLang="es-HN" sz="2200" dirty="0">
              <a:latin typeface="Bookman Old Style" panose="02050604050505020204" pitchFamily="18" charset="0"/>
            </a:endParaRPr>
          </a:p>
        </p:txBody>
      </p:sp>
    </p:spTree>
    <p:extLst>
      <p:ext uri="{BB962C8B-B14F-4D97-AF65-F5344CB8AC3E}">
        <p14:creationId xmlns:p14="http://schemas.microsoft.com/office/powerpoint/2010/main" val="3320949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¿Qué es “Espíritu Emprendedor”?</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Se trata de la capacidad que tienen algunas personas para generar cambios, para innovar, para probar nuevas cosas o perfeccionar algunas que ya funcionan pero podrían ser mejores. </a:t>
            </a:r>
          </a:p>
          <a:p>
            <a:pPr algn="just"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Pero a pesar de lo anterior, no basta con tener “Espíritu Emprendedor”, también debe contarse con </a:t>
            </a:r>
            <a:r>
              <a:rPr lang="es-HN" altLang="es-HN" sz="2200" b="1" dirty="0">
                <a:solidFill>
                  <a:schemeClr val="tx1"/>
                </a:solidFill>
                <a:latin typeface="Bookman Old Style" panose="02050604050505020204" pitchFamily="18" charset="0"/>
              </a:rPr>
              <a:t>habilidades</a:t>
            </a:r>
            <a:r>
              <a:rPr lang="es-HN" altLang="es-HN" sz="2200" dirty="0">
                <a:solidFill>
                  <a:schemeClr val="tx1"/>
                </a:solidFill>
                <a:latin typeface="Bookman Old Style" panose="02050604050505020204" pitchFamily="18" charset="0"/>
              </a:rPr>
              <a:t> emprendedoras pero, ¿Cuáles son esas habilidades? Hablaremos a continuación de diez (10) habilidades </a:t>
            </a:r>
          </a:p>
        </p:txBody>
      </p:sp>
    </p:spTree>
    <p:extLst>
      <p:ext uri="{BB962C8B-B14F-4D97-AF65-F5344CB8AC3E}">
        <p14:creationId xmlns:p14="http://schemas.microsoft.com/office/powerpoint/2010/main" val="4192154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Contar con conocimientos de Gestión de Negocios</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Independientemente del rubro en el que quieras incursionar debes contar con conocimientos básicos respecto do cómo funciona el mundo de los negocios. </a:t>
            </a:r>
          </a:p>
          <a:p>
            <a:pPr algn="just"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Afortunadamente ahora en internet puedes encontrar mucha información y tutoriales al respecto, uno de ellos es la plataforma </a:t>
            </a:r>
            <a:r>
              <a:rPr lang="es-HN" altLang="es-HN" sz="2200" dirty="0">
                <a:solidFill>
                  <a:schemeClr val="tx1"/>
                </a:solidFill>
                <a:latin typeface="Bookman Old Style" panose="02050604050505020204" pitchFamily="18" charset="0"/>
                <a:hlinkClick r:id="rId3"/>
              </a:rPr>
              <a:t>www.capacitateparaelempleo.org</a:t>
            </a:r>
            <a:r>
              <a:rPr lang="es-HN" altLang="es-HN" sz="2200" dirty="0">
                <a:solidFill>
                  <a:schemeClr val="tx1"/>
                </a:solidFill>
                <a:latin typeface="Bookman Old Style" panose="02050604050505020204" pitchFamily="18" charset="0"/>
              </a:rPr>
              <a:t> en donde hallarás hasta 15 cursos de formación en el área de </a:t>
            </a:r>
            <a:r>
              <a:rPr lang="es-HN" altLang="es-HN" sz="2200" dirty="0" err="1">
                <a:solidFill>
                  <a:schemeClr val="tx1"/>
                </a:solidFill>
                <a:latin typeface="Bookman Old Style" panose="02050604050505020204" pitchFamily="18" charset="0"/>
              </a:rPr>
              <a:t>Mipymes</a:t>
            </a:r>
            <a:r>
              <a:rPr lang="es-HN" altLang="es-HN" sz="2200" dirty="0">
                <a:solidFill>
                  <a:schemeClr val="tx1"/>
                </a:solidFill>
                <a:latin typeface="Bookman Old Style" panose="02050604050505020204" pitchFamily="18" charset="0"/>
              </a:rPr>
              <a:t> (Micro, Pequeña y Mediana Empresa) </a:t>
            </a:r>
          </a:p>
        </p:txBody>
      </p:sp>
    </p:spTree>
    <p:extLst>
      <p:ext uri="{BB962C8B-B14F-4D97-AF65-F5344CB8AC3E}">
        <p14:creationId xmlns:p14="http://schemas.microsoft.com/office/powerpoint/2010/main" val="4221987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39189"/>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2368550" y="1057161"/>
            <a:ext cx="7454900" cy="50323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defTabSz="914400" fontAlgn="auto">
              <a:buNone/>
              <a:defRPr/>
            </a:pPr>
            <a:r>
              <a:rPr lang="es-HN" altLang="es-HN" sz="3200" b="1" dirty="0">
                <a:solidFill>
                  <a:srgbClr val="DA4F10"/>
                </a:solidFill>
                <a:latin typeface="Kristen ITC" panose="03050502040202030202" pitchFamily="66" charset="0"/>
              </a:rPr>
              <a:t>¿Qué es el Emprendimiento? </a:t>
            </a:r>
            <a:endParaRPr lang="es-ES" altLang="es-HN" sz="3200" b="1" dirty="0">
              <a:solidFill>
                <a:srgbClr val="DA4F10"/>
              </a:solidFill>
              <a:latin typeface="Kristen ITC" panose="03050502040202030202" pitchFamily="66" charset="0"/>
            </a:endParaRPr>
          </a:p>
        </p:txBody>
      </p:sp>
      <p:sp>
        <p:nvSpPr>
          <p:cNvPr id="12" name="2 Marcador de contenido"/>
          <p:cNvSpPr txBox="1">
            <a:spLocks/>
          </p:cNvSpPr>
          <p:nvPr/>
        </p:nvSpPr>
        <p:spPr>
          <a:xfrm>
            <a:off x="3358356" y="1904318"/>
            <a:ext cx="5475288" cy="57626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2800" dirty="0">
                <a:solidFill>
                  <a:srgbClr val="DA4F10"/>
                </a:solidFill>
                <a:effectLst>
                  <a:outerShdw blurRad="38100" dist="38100" dir="2700000" algn="tl">
                    <a:srgbClr val="000000">
                      <a:alpha val="43137"/>
                    </a:srgbClr>
                  </a:outerShdw>
                </a:effectLst>
                <a:latin typeface="Kristen ITC" panose="03050502040202030202" pitchFamily="66" charset="0"/>
              </a:rPr>
              <a:t> </a:t>
            </a:r>
            <a:endParaRPr lang="es-ES" altLang="es-HN" sz="2800"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
        <p:nvSpPr>
          <p:cNvPr id="21508" name="2 Marcador de contenido"/>
          <p:cNvSpPr txBox="1">
            <a:spLocks/>
          </p:cNvSpPr>
          <p:nvPr/>
        </p:nvSpPr>
        <p:spPr bwMode="auto">
          <a:xfrm>
            <a:off x="742043" y="2626175"/>
            <a:ext cx="10896600" cy="163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00000"/>
              </a:lnSpc>
              <a:spcBef>
                <a:spcPts val="1000"/>
              </a:spcBef>
              <a:buClr>
                <a:schemeClr val="accent1"/>
              </a:buClr>
              <a:buNone/>
            </a:pPr>
            <a:r>
              <a:rPr lang="es-MX" altLang="es-HN" sz="2200" dirty="0">
                <a:latin typeface="Bookman Old Style" panose="02050604050505020204" pitchFamily="18" charset="0"/>
              </a:rPr>
              <a:t>Es una manera de pensar y actuar orientada hacia la creación de riqueza para aprovechar las oportunidades presentes en el entorno o para satisfacer las necesidades de ingresos personales generando valor a la economía y a la sociedad.  </a:t>
            </a:r>
          </a:p>
          <a:p>
            <a:pPr algn="just">
              <a:lnSpc>
                <a:spcPct val="100000"/>
              </a:lnSpc>
              <a:spcBef>
                <a:spcPts val="1000"/>
              </a:spcBef>
              <a:buClr>
                <a:schemeClr val="accent1"/>
              </a:buClr>
              <a:buNone/>
            </a:pPr>
            <a:r>
              <a:rPr lang="es-MX" altLang="es-HN" sz="2200" dirty="0">
                <a:latin typeface="Bookman Old Style" panose="02050604050505020204" pitchFamily="18" charset="0"/>
              </a:rPr>
              <a:t> </a:t>
            </a:r>
            <a:endParaRPr lang="es-ES" altLang="es-HN" sz="2200" dirty="0">
              <a:latin typeface="Bookman Old Style" panose="02050604050505020204" pitchFamily="18" charset="0"/>
            </a:endParaRPr>
          </a:p>
        </p:txBody>
      </p:sp>
    </p:spTree>
    <p:extLst>
      <p:ext uri="{BB962C8B-B14F-4D97-AF65-F5344CB8AC3E}">
        <p14:creationId xmlns:p14="http://schemas.microsoft.com/office/powerpoint/2010/main" val="25363853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with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fade">
                                      <p:cBhvr>
                                        <p:cTn id="15"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15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Tener ganas de lograr grandes cosas</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Para forjar un “Espíritu Emprendedor” debes tener las ganas y el deseo de querer llegar lo más lejos posible.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920" y="3153927"/>
            <a:ext cx="4297680" cy="2528416"/>
          </a:xfrm>
          <a:prstGeom prst="rect">
            <a:avLst/>
          </a:prstGeom>
        </p:spPr>
      </p:pic>
    </p:spTree>
    <p:extLst>
      <p:ext uri="{BB962C8B-B14F-4D97-AF65-F5344CB8AC3E}">
        <p14:creationId xmlns:p14="http://schemas.microsoft.com/office/powerpoint/2010/main" val="2977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txBox="1">
            <a:spLocks/>
          </p:cNvSpPr>
          <p:nvPr/>
        </p:nvSpPr>
        <p:spPr bwMode="auto">
          <a:xfrm>
            <a:off x="2928144" y="1322204"/>
            <a:ext cx="63357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Tener decisión y coraje</a:t>
            </a:r>
          </a:p>
        </p:txBody>
      </p:sp>
      <p:sp>
        <p:nvSpPr>
          <p:cNvPr id="4" name="2 Marcador de contenido"/>
          <p:cNvSpPr txBox="1">
            <a:spLocks/>
          </p:cNvSpPr>
          <p:nvPr/>
        </p:nvSpPr>
        <p:spPr bwMode="auto">
          <a:xfrm>
            <a:off x="1066800" y="1998617"/>
            <a:ext cx="10058400" cy="235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00000"/>
              </a:lnSpc>
              <a:spcBef>
                <a:spcPts val="1000"/>
              </a:spcBef>
              <a:buClr>
                <a:schemeClr val="accent1"/>
              </a:buClr>
              <a:buNone/>
            </a:pPr>
            <a:r>
              <a:rPr lang="es-HN" altLang="es-HN" sz="2200" dirty="0">
                <a:latin typeface="Bookman Old Style" panose="02050604050505020204" pitchFamily="18" charset="0"/>
              </a:rPr>
              <a:t>Para que tu idea de negocio sea viable y creíble deberás estar convencido de ella. Si no crees en tu propia propuesta, muy difícilmente podrá ser creíble para las personas a quienes quieras vender que tu idea es buena.  </a:t>
            </a:r>
          </a:p>
          <a:p>
            <a:pPr algn="ctr">
              <a:lnSpc>
                <a:spcPct val="100000"/>
              </a:lnSpc>
              <a:spcBef>
                <a:spcPts val="1000"/>
              </a:spcBef>
              <a:buClr>
                <a:schemeClr val="accent1"/>
              </a:buClr>
              <a:buNone/>
            </a:pPr>
            <a:endParaRPr lang="es-HN" altLang="es-HN" sz="2200" dirty="0">
              <a:latin typeface="Bookman Old Style" panose="02050604050505020204" pitchFamily="18" charset="0"/>
            </a:endParaRPr>
          </a:p>
        </p:txBody>
      </p:sp>
      <p:pic>
        <p:nvPicPr>
          <p:cNvPr id="8" name="Marcador de contenido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8491" y="3357154"/>
            <a:ext cx="3513909" cy="2299063"/>
          </a:xfrm>
        </p:spPr>
      </p:pic>
    </p:spTree>
    <p:extLst>
      <p:ext uri="{BB962C8B-B14F-4D97-AF65-F5344CB8AC3E}">
        <p14:creationId xmlns:p14="http://schemas.microsoft.com/office/powerpoint/2010/main" val="1911592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Ser competente</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t>
            </a:r>
          </a:p>
          <a:p>
            <a:pPr algn="just"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Esto quiere decir que no te debe bastar con el hecho de que hayas emprendido una nueva idea de negocio que en principio te pueda estar dando buenos resultados. Será necesario capacitarte permanentemente para perfeccionar tu idea, expandirla, innovarla y fortalecerla.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674" y="1763486"/>
            <a:ext cx="3775166" cy="1750423"/>
          </a:xfrm>
          <a:prstGeom prst="rect">
            <a:avLst/>
          </a:prstGeom>
        </p:spPr>
      </p:pic>
    </p:spTree>
    <p:extLst>
      <p:ext uri="{BB962C8B-B14F-4D97-AF65-F5344CB8AC3E}">
        <p14:creationId xmlns:p14="http://schemas.microsoft.com/office/powerpoint/2010/main" val="1648318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Ser flexible y aprender a negociar </a:t>
            </a:r>
          </a:p>
        </p:txBody>
      </p:sp>
      <p:sp>
        <p:nvSpPr>
          <p:cNvPr id="4" name="2 Marcador de contenido"/>
          <p:cNvSpPr txBox="1">
            <a:spLocks/>
          </p:cNvSpPr>
          <p:nvPr/>
        </p:nvSpPr>
        <p:spPr bwMode="auto">
          <a:xfrm>
            <a:off x="421255" y="1763486"/>
            <a:ext cx="11408228" cy="421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En el mundo real las cosas no solo son claras y oscuras, hay muchos matices de colores y debemos aprender a combinarlos. Hay gente que te felicitará, otros que dudarán de tu emprendimiento, otros te criticarán e incluso se burlarán de ti. </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Quédate siempre con la mejor parte, aprende a reírte de ti mismo y recuerda que incluso aquel que te critique, un día podrá convertirse en tu cliente e incluso en tu socio.</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513" y="4219303"/>
            <a:ext cx="3644537" cy="1763486"/>
          </a:xfrm>
          <a:prstGeom prst="rect">
            <a:avLst/>
          </a:prstGeom>
        </p:spPr>
      </p:pic>
    </p:spTree>
    <p:extLst>
      <p:ext uri="{BB962C8B-B14F-4D97-AF65-F5344CB8AC3E}">
        <p14:creationId xmlns:p14="http://schemas.microsoft.com/office/powerpoint/2010/main" val="1918990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Motivar a los que te rodean </a:t>
            </a:r>
          </a:p>
        </p:txBody>
      </p:sp>
      <p:sp>
        <p:nvSpPr>
          <p:cNvPr id="4" name="2 Marcador de contenido"/>
          <p:cNvSpPr txBox="1">
            <a:spLocks/>
          </p:cNvSpPr>
          <p:nvPr/>
        </p:nvSpPr>
        <p:spPr bwMode="auto">
          <a:xfrm>
            <a:off x="421255" y="1763486"/>
            <a:ext cx="11408228" cy="421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El ánimo se contagia y para eso debes aprender a ser persuasivo, persistente y convincente. Los emprendimientos </a:t>
            </a:r>
            <a:r>
              <a:rPr lang="es-HN" altLang="es-HN" sz="2200" u="sng" dirty="0">
                <a:solidFill>
                  <a:schemeClr val="tx1"/>
                </a:solidFill>
                <a:latin typeface="Bookman Old Style" panose="02050604050505020204" pitchFamily="18" charset="0"/>
              </a:rPr>
              <a:t>nunca son fáciles</a:t>
            </a:r>
            <a:r>
              <a:rPr lang="es-HN" altLang="es-HN" sz="2200" dirty="0">
                <a:solidFill>
                  <a:schemeClr val="tx1"/>
                </a:solidFill>
                <a:latin typeface="Bookman Old Style" panose="02050604050505020204" pitchFamily="18" charset="0"/>
              </a:rPr>
              <a:t>, por eso será oportuno que imprimas alegría y “buena vibra” a quienes les intentes vender tu idea de negocio. </a:t>
            </a:r>
            <a:endParaRPr lang="es-HN" altLang="es-HN" sz="2200" u="sng" dirty="0">
              <a:solidFill>
                <a:schemeClr val="tx1"/>
              </a:solidFill>
              <a:latin typeface="Bookman Old Style" panose="020506040505050202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497" y="3618411"/>
            <a:ext cx="3827417" cy="2037806"/>
          </a:xfrm>
          <a:prstGeom prst="rect">
            <a:avLst/>
          </a:prstGeom>
        </p:spPr>
      </p:pic>
    </p:spTree>
    <p:extLst>
      <p:ext uri="{BB962C8B-B14F-4D97-AF65-F5344CB8AC3E}">
        <p14:creationId xmlns:p14="http://schemas.microsoft.com/office/powerpoint/2010/main" val="4276279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Saber tomar decisiones</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Si bien es cierto que a veces tenemos que tomar decisiones rápidas, también es cierto que debemos pensar muy bien lo que vamos a hacer. Vale la pena tener en cuenta las opiniones de quienes nos llevan ventaja y experiencia en el mundo de los negocios para determinar mejor el camino a tomar.</a:t>
            </a:r>
          </a:p>
          <a:p>
            <a:pPr algn="ctr"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984" y="3592286"/>
            <a:ext cx="3879668" cy="2090057"/>
          </a:xfrm>
          <a:prstGeom prst="rect">
            <a:avLst/>
          </a:prstGeom>
        </p:spPr>
      </p:pic>
    </p:spTree>
    <p:extLst>
      <p:ext uri="{BB962C8B-B14F-4D97-AF65-F5344CB8AC3E}">
        <p14:creationId xmlns:p14="http://schemas.microsoft.com/office/powerpoint/2010/main" val="3255968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Capacidad de adaptarse </a:t>
            </a:r>
          </a:p>
        </p:txBody>
      </p:sp>
      <p:sp>
        <p:nvSpPr>
          <p:cNvPr id="4" name="2 Marcador de contenido"/>
          <p:cNvSpPr txBox="1">
            <a:spLocks/>
          </p:cNvSpPr>
          <p:nvPr/>
        </p:nvSpPr>
        <p:spPr bwMode="auto">
          <a:xfrm>
            <a:off x="421255" y="1763486"/>
            <a:ext cx="11408228" cy="4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defRPr/>
            </a:pPr>
            <a:r>
              <a:rPr lang="es-HN" altLang="es-HN" sz="2200" dirty="0">
                <a:solidFill>
                  <a:schemeClr val="tx1"/>
                </a:solidFill>
                <a:latin typeface="Bookman Old Style" panose="02050604050505020204" pitchFamily="18" charset="0"/>
              </a:rPr>
              <a:t>El mundo gira a una velocidad sorprendente, los avances nos dejan con la boca abierta, las cosas cambian y las personas también, al igual que sus gustos y preferencias. Debemos tener apertura al cambio e incluso innovarnos nosotros mismos. </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75" y="3153928"/>
            <a:ext cx="4667250" cy="2554542"/>
          </a:xfrm>
          <a:prstGeom prst="rect">
            <a:avLst/>
          </a:prstGeom>
        </p:spPr>
      </p:pic>
    </p:spTree>
    <p:extLst>
      <p:ext uri="{BB962C8B-B14F-4D97-AF65-F5344CB8AC3E}">
        <p14:creationId xmlns:p14="http://schemas.microsoft.com/office/powerpoint/2010/main" val="50385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Tener iniciativa </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t>
            </a:r>
          </a:p>
          <a:p>
            <a:pPr algn="just"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Para que esta habilidad se cumpla, debes tomar las riendas de tu propia idea de negocio. Debes ser tú mismo el que dirija el mando y el rumbo de aquello en lo que deseas emprender.</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989" y="1971463"/>
            <a:ext cx="4010297" cy="1882079"/>
          </a:xfrm>
          <a:prstGeom prst="rect">
            <a:avLst/>
          </a:prstGeom>
        </p:spPr>
      </p:pic>
    </p:spTree>
    <p:extLst>
      <p:ext uri="{BB962C8B-B14F-4D97-AF65-F5344CB8AC3E}">
        <p14:creationId xmlns:p14="http://schemas.microsoft.com/office/powerpoint/2010/main" val="4007647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Ser humilde</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Las personas pesadas, arrogantes y amenazantes se constituyen poco a poco en una especie en vías de extinción. No atraen, no cuentan con magnetismo, no tienen poder de convocatoria. Procura ser amable, con sentido del humor, cordial y respetuoso, eso agregará un abono muy nutriente a tu idea de negocio. </a:t>
            </a:r>
          </a:p>
          <a:p>
            <a:pPr algn="just"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864" y="3566160"/>
            <a:ext cx="3918856" cy="2116183"/>
          </a:xfrm>
          <a:prstGeom prst="rect">
            <a:avLst/>
          </a:prstGeom>
        </p:spPr>
      </p:pic>
    </p:spTree>
    <p:extLst>
      <p:ext uri="{BB962C8B-B14F-4D97-AF65-F5344CB8AC3E}">
        <p14:creationId xmlns:p14="http://schemas.microsoft.com/office/powerpoint/2010/main" val="1086869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 ahora qué?</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Ahora que ya hemos conocido las diez habilidades con las que debe contar un emprendedor finalizaremos señalando seis pasos que te ayudarán a decidir en qué tipo de negocio puedes invertir.</a:t>
            </a:r>
          </a:p>
          <a:p>
            <a:pPr algn="just"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¿Listos?... Pues aquí vamos. </a:t>
            </a:r>
          </a:p>
        </p:txBody>
      </p:sp>
    </p:spTree>
    <p:extLst>
      <p:ext uri="{BB962C8B-B14F-4D97-AF65-F5344CB8AC3E}">
        <p14:creationId xmlns:p14="http://schemas.microsoft.com/office/powerpoint/2010/main" val="2549474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2 Marcador de contenido"/>
          <p:cNvSpPr txBox="1">
            <a:spLocks/>
          </p:cNvSpPr>
          <p:nvPr/>
        </p:nvSpPr>
        <p:spPr bwMode="auto">
          <a:xfrm>
            <a:off x="2142263" y="933215"/>
            <a:ext cx="6985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ts val="1000"/>
              </a:spcBef>
              <a:buClr>
                <a:schemeClr val="accent1"/>
              </a:buClr>
              <a:buNone/>
            </a:pPr>
            <a:r>
              <a:rPr lang="es-HN" altLang="es-HN" sz="3200" b="1" dirty="0">
                <a:solidFill>
                  <a:srgbClr val="DA4F10"/>
                </a:solidFill>
                <a:latin typeface="Kristen ITC" panose="03050502040202030202" pitchFamily="66" charset="0"/>
              </a:rPr>
              <a:t>¿Quiénes podrían ser personas emprendedoras?</a:t>
            </a:r>
            <a:endParaRPr lang="es-ES" altLang="es-HN" sz="3200" b="1" dirty="0">
              <a:solidFill>
                <a:srgbClr val="DA4F10"/>
              </a:solidFill>
              <a:latin typeface="Kristen ITC" panose="03050502040202030202" pitchFamily="66" charset="0"/>
            </a:endParaRPr>
          </a:p>
        </p:txBody>
      </p:sp>
      <p:sp>
        <p:nvSpPr>
          <p:cNvPr id="22532" name="2 Marcador de contenido"/>
          <p:cNvSpPr txBox="1">
            <a:spLocks/>
          </p:cNvSpPr>
          <p:nvPr/>
        </p:nvSpPr>
        <p:spPr bwMode="auto">
          <a:xfrm>
            <a:off x="0" y="1740180"/>
            <a:ext cx="71548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lvl="1">
              <a:lnSpc>
                <a:spcPct val="100000"/>
              </a:lnSpc>
              <a:spcBef>
                <a:spcPts val="1000"/>
              </a:spcBef>
              <a:buClr>
                <a:schemeClr val="accent1"/>
              </a:buClr>
              <a:buFont typeface="Wingdings 3" panose="05040102010807070707" pitchFamily="18" charset="2"/>
              <a:buChar char=""/>
            </a:pPr>
            <a:endParaRPr lang="es-ES" altLang="es-HN" sz="2400" dirty="0">
              <a:solidFill>
                <a:srgbClr val="404040"/>
              </a:solidFill>
              <a:latin typeface="Bookman Old Style" panose="02050604050505020204" pitchFamily="18" charset="0"/>
            </a:endParaRPr>
          </a:p>
        </p:txBody>
      </p:sp>
      <p:sp>
        <p:nvSpPr>
          <p:cNvPr id="22533" name="2 Marcador de contenido"/>
          <p:cNvSpPr txBox="1">
            <a:spLocks/>
          </p:cNvSpPr>
          <p:nvPr/>
        </p:nvSpPr>
        <p:spPr bwMode="auto">
          <a:xfrm>
            <a:off x="1053646" y="2474120"/>
            <a:ext cx="66817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lvl="1">
              <a:lnSpc>
                <a:spcPct val="100000"/>
              </a:lnSpc>
              <a:spcBef>
                <a:spcPts val="1000"/>
              </a:spcBef>
              <a:buClr>
                <a:schemeClr val="accent1"/>
              </a:buClr>
              <a:buFont typeface="Wingdings 3" panose="05040102010807070707" pitchFamily="18" charset="2"/>
              <a:buChar char=""/>
            </a:pPr>
            <a:r>
              <a:rPr lang="es-HN" altLang="es-HN" sz="2400" dirty="0">
                <a:solidFill>
                  <a:srgbClr val="404040"/>
                </a:solidFill>
                <a:latin typeface="Bookman Old Style" panose="02050604050505020204" pitchFamily="18" charset="0"/>
              </a:rPr>
              <a:t>Jóvenes con deseo real de realizar su propia idea de negocio.</a:t>
            </a:r>
            <a:endParaRPr lang="es-ES" altLang="es-HN" sz="2400" dirty="0">
              <a:solidFill>
                <a:srgbClr val="404040"/>
              </a:solidFill>
              <a:latin typeface="Bookman Old Style" panose="02050604050505020204" pitchFamily="18" charset="0"/>
            </a:endParaRPr>
          </a:p>
        </p:txBody>
      </p:sp>
      <p:sp>
        <p:nvSpPr>
          <p:cNvPr id="22534" name="2 Marcador de contenido"/>
          <p:cNvSpPr txBox="1">
            <a:spLocks/>
          </p:cNvSpPr>
          <p:nvPr/>
        </p:nvSpPr>
        <p:spPr bwMode="auto">
          <a:xfrm>
            <a:off x="2387600" y="3281084"/>
            <a:ext cx="7416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lvl="1">
              <a:lnSpc>
                <a:spcPct val="100000"/>
              </a:lnSpc>
              <a:spcBef>
                <a:spcPts val="1000"/>
              </a:spcBef>
              <a:buClr>
                <a:schemeClr val="accent1"/>
              </a:buClr>
              <a:buFont typeface="Wingdings 3" panose="05040102010807070707" pitchFamily="18" charset="2"/>
              <a:buChar char=""/>
            </a:pPr>
            <a:r>
              <a:rPr lang="es-HN" altLang="es-HN" sz="2400" dirty="0">
                <a:solidFill>
                  <a:srgbClr val="404040"/>
                </a:solidFill>
                <a:latin typeface="Bookman Old Style" panose="02050604050505020204" pitchFamily="18" charset="0"/>
              </a:rPr>
              <a:t>Personas capaces de luchar por conseguir lo que se proponen. </a:t>
            </a:r>
            <a:endParaRPr lang="es-ES" altLang="es-HN" sz="2400" dirty="0">
              <a:solidFill>
                <a:srgbClr val="404040"/>
              </a:solidFill>
              <a:latin typeface="Bookman Old Style" panose="02050604050505020204" pitchFamily="18" charset="0"/>
            </a:endParaRPr>
          </a:p>
        </p:txBody>
      </p:sp>
      <p:sp>
        <p:nvSpPr>
          <p:cNvPr id="9" name="2 Marcador de contenido"/>
          <p:cNvSpPr txBox="1">
            <a:spLocks/>
          </p:cNvSpPr>
          <p:nvPr/>
        </p:nvSpPr>
        <p:spPr bwMode="auto">
          <a:xfrm>
            <a:off x="3577431" y="4068425"/>
            <a:ext cx="74152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lvl="1">
              <a:lnSpc>
                <a:spcPct val="100000"/>
              </a:lnSpc>
              <a:spcBef>
                <a:spcPts val="1000"/>
              </a:spcBef>
              <a:buClr>
                <a:schemeClr val="accent1"/>
              </a:buClr>
              <a:buFont typeface="Wingdings 3" panose="05040102010807070707" pitchFamily="18" charset="2"/>
              <a:buChar char=""/>
            </a:pPr>
            <a:r>
              <a:rPr lang="es-HN" altLang="es-HN" sz="2400" dirty="0">
                <a:solidFill>
                  <a:srgbClr val="404040"/>
                </a:solidFill>
                <a:latin typeface="Bookman Old Style" panose="02050604050505020204" pitchFamily="18" charset="0"/>
              </a:rPr>
              <a:t>Hombres y mujeres no conformistas que siempre deseen ir más allá. </a:t>
            </a:r>
            <a:endParaRPr lang="es-ES" altLang="es-HN" sz="2400" dirty="0">
              <a:solidFill>
                <a:srgbClr val="404040"/>
              </a:solidFill>
              <a:latin typeface="Bookman Old Style" panose="02050604050505020204" pitchFamily="18" charset="0"/>
            </a:endParaRPr>
          </a:p>
        </p:txBody>
      </p:sp>
      <p:sp>
        <p:nvSpPr>
          <p:cNvPr id="11" name="2 Marcador de contenido"/>
          <p:cNvSpPr txBox="1">
            <a:spLocks/>
          </p:cNvSpPr>
          <p:nvPr/>
        </p:nvSpPr>
        <p:spPr bwMode="auto">
          <a:xfrm>
            <a:off x="2016919" y="5095876"/>
            <a:ext cx="81581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lvl="1">
              <a:lnSpc>
                <a:spcPct val="100000"/>
              </a:lnSpc>
              <a:spcBef>
                <a:spcPts val="1000"/>
              </a:spcBef>
              <a:buClr>
                <a:schemeClr val="accent1"/>
              </a:buClr>
              <a:buNone/>
            </a:pPr>
            <a:endParaRPr lang="es-ES" altLang="es-HN" sz="2200" i="1"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2481634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inVertical)">
                                      <p:cBhvr>
                                        <p:cTn id="7" dur="500"/>
                                        <p:tgtEl>
                                          <p:spTgt spid="22531"/>
                                        </p:tgtEl>
                                      </p:cBhvr>
                                    </p:animEffect>
                                  </p:childTnLst>
                                </p:cTn>
                              </p:par>
                            </p:childTnLst>
                          </p:cTn>
                        </p:par>
                        <p:par>
                          <p:cTn id="8" fill="hold" nodeType="withGroup">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2532"/>
                                        </p:tgtEl>
                                        <p:attrNameLst>
                                          <p:attrName>style.visibility</p:attrName>
                                        </p:attrNameLst>
                                      </p:cBhvr>
                                      <p:to>
                                        <p:strVal val="visible"/>
                                      </p:to>
                                    </p:set>
                                    <p:animEffect transition="in" filter="fade">
                                      <p:cBhvr>
                                        <p:cTn id="11" dur="500"/>
                                        <p:tgtEl>
                                          <p:spTgt spid="22532"/>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fade">
                                      <p:cBhvr>
                                        <p:cTn id="15" dur="500"/>
                                        <p:tgtEl>
                                          <p:spTgt spid="22533"/>
                                        </p:tgtEl>
                                      </p:cBhvr>
                                    </p:animEffect>
                                  </p:childTnLst>
                                </p:cTn>
                              </p:par>
                            </p:childTnLst>
                          </p:cTn>
                        </p:par>
                        <p:par>
                          <p:cTn id="16" fill="hold" nodeType="with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534"/>
                                        </p:tgtEl>
                                        <p:attrNameLst>
                                          <p:attrName>style.visibility</p:attrName>
                                        </p:attrNameLst>
                                      </p:cBhvr>
                                      <p:to>
                                        <p:strVal val="visible"/>
                                      </p:to>
                                    </p:set>
                                    <p:animEffect transition="in" filter="fade">
                                      <p:cBhvr>
                                        <p:cTn id="19" dur="500"/>
                                        <p:tgtEl>
                                          <p:spTgt spid="22534"/>
                                        </p:tgtEl>
                                      </p:cBhvr>
                                    </p:animEffect>
                                  </p:childTnLst>
                                </p:cTn>
                              </p:par>
                            </p:childTnLst>
                          </p:cTn>
                        </p:par>
                        <p:par>
                          <p:cTn id="20" fill="hold" nodeType="with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P spid="22533" grpId="0"/>
      <p:bldP spid="22534"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¿Qué te apasiona?</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Este primer aspecto es muy importante. Muchas personas empiezan por preguntarse ¿qué es lo que más dinero da? y dejan de lado la pregunta ¿qué es lo que más me apasiona?</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¡Cuidado! Invertir en un negocio que según te han dicho “es rentable” pero que no te gusta, terminará casi inevitablemente llevándote a un fracaso. </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t>
            </a:r>
          </a:p>
          <a:p>
            <a:pPr algn="just" eaLnBrk="1" hangingPunct="1">
              <a:buFont typeface="Arial" panose="020B0604020202020204" pitchFamily="34" charset="0"/>
              <a:buNone/>
              <a:defRPr/>
            </a:pPr>
            <a:r>
              <a:rPr lang="es-HN" altLang="es-HN" sz="2200" b="1" dirty="0">
                <a:solidFill>
                  <a:schemeClr val="tx1"/>
                </a:solidFill>
                <a:latin typeface="Bookman Old Style" panose="02050604050505020204" pitchFamily="18" charset="0"/>
              </a:rPr>
              <a:t>	Recomendación:</a:t>
            </a:r>
            <a:r>
              <a:rPr lang="es-HN" altLang="es-HN" sz="2200" dirty="0">
                <a:solidFill>
                  <a:schemeClr val="tx1"/>
                </a:solidFill>
                <a:latin typeface="Bookman Old Style" panose="02050604050505020204" pitchFamily="18" charset="0"/>
              </a:rPr>
              <a:t> Identifica muy bien y por escrito, qué es lo que más te gusta hacer.</a:t>
            </a:r>
          </a:p>
        </p:txBody>
      </p:sp>
    </p:spTree>
    <p:extLst>
      <p:ext uri="{BB962C8B-B14F-4D97-AF65-F5344CB8AC3E}">
        <p14:creationId xmlns:p14="http://schemas.microsoft.com/office/powerpoint/2010/main" val="2691729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¿Qué habilidades o conocimientos tienes? </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Escribe sobre un papel aquellas cosas en las que crees tener más conocimiento:</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Habilidad para cocinar – Manejo de madera – Diseño de apps – Servicio al cliente – Bisutería – Jardinería – Ventas Digitales – Cuidado de Animales, Pintura, Etc. </a:t>
            </a:r>
          </a:p>
        </p:txBody>
      </p:sp>
    </p:spTree>
    <p:extLst>
      <p:ext uri="{BB962C8B-B14F-4D97-AF65-F5344CB8AC3E}">
        <p14:creationId xmlns:p14="http://schemas.microsoft.com/office/powerpoint/2010/main" val="4139004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Analiza los dos listados que has escrito</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Ahora que ya has apuntado lo que más te gusta hacer y aquello en lo que te precias de tener más conocimiento, evalúa qué tipo de negocio o emprendimiento podrías iniciar con el conocimiento que dispones. Es probable que de esta información puedas obtener una idea de negocio.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1669" y="3918857"/>
            <a:ext cx="3377814" cy="1763486"/>
          </a:xfrm>
          <a:prstGeom prst="rect">
            <a:avLst/>
          </a:prstGeom>
        </p:spPr>
      </p:pic>
    </p:spTree>
    <p:extLst>
      <p:ext uri="{BB962C8B-B14F-4D97-AF65-F5344CB8AC3E}">
        <p14:creationId xmlns:p14="http://schemas.microsoft.com/office/powerpoint/2010/main" val="2796758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¿Qué estás dispuesto a arriesgar? </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Bienvenida sea una nueva idea de negocio pero, es importante que sepas que toda alternativa de negocio tiene dos posibilidades: Triunfar o fracasar. </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Tendrás entonces que pensar con cabeza fría y de la manera más realista la siguiente pregunta: ¿Cuál es el riesgo que estás dispuesto a enfrentar? (Mídelo en tiempo y dinero)</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Recuerda también que si fracasas, también habrás aprendido de los errores que no deberás repetir en nuevos intentos de hacer realidad tu propia idea de negocio.</a:t>
            </a:r>
          </a:p>
        </p:txBody>
      </p:sp>
    </p:spTree>
    <p:extLst>
      <p:ext uri="{BB962C8B-B14F-4D97-AF65-F5344CB8AC3E}">
        <p14:creationId xmlns:p14="http://schemas.microsoft.com/office/powerpoint/2010/main" val="2229222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¿Qué ganancias deseas obtener de tu negocio? </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Para contestar a este interrogante te proponemos plantearte los siguientes interrogantes:</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1. ¿Cuánto tiempo diario o semanal deseas invertir para desarrollar tu idea de negocio?</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2. ¿Cuánto dinero deseas ganar llevando a cabo tu idea de negocio?</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3. ¿Desde dónde deseas empezar a trabajar? </a:t>
            </a:r>
          </a:p>
          <a:p>
            <a:pPr algn="just"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t>
            </a:r>
            <a:r>
              <a:rPr lang="es-HN" altLang="es-HN" sz="2200" b="1" dirty="0">
                <a:solidFill>
                  <a:schemeClr val="tx1"/>
                </a:solidFill>
                <a:latin typeface="Bookman Old Style" panose="02050604050505020204" pitchFamily="18" charset="0"/>
              </a:rPr>
              <a:t>Importante: </a:t>
            </a:r>
            <a:r>
              <a:rPr lang="es-HN" altLang="es-HN" sz="2200" dirty="0">
                <a:solidFill>
                  <a:schemeClr val="tx1"/>
                </a:solidFill>
                <a:latin typeface="Bookman Old Style" panose="02050604050505020204" pitchFamily="18" charset="0"/>
              </a:rPr>
              <a:t>Las respuestas deben ser realistas.</a:t>
            </a:r>
          </a:p>
        </p:txBody>
      </p:sp>
    </p:spTree>
    <p:extLst>
      <p:ext uri="{BB962C8B-B14F-4D97-AF65-F5344CB8AC3E}">
        <p14:creationId xmlns:p14="http://schemas.microsoft.com/office/powerpoint/2010/main" val="3060766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Elige la idea de negocio que mejor se adapte a ti</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Con los datos anteriores debidamente trabajados ya tendrás un soporte lo suficientemente fuerte para determinar qué idea de negocio se acopla de mejor manera a tus intereses posibilidades y fortalezas. </a:t>
            </a:r>
          </a:p>
          <a:p>
            <a:pPr algn="just"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063" y="3456758"/>
            <a:ext cx="3048000" cy="1761581"/>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204" y="3456758"/>
            <a:ext cx="2836137" cy="1761581"/>
          </a:xfrm>
          <a:prstGeom prst="rect">
            <a:avLst/>
          </a:prstGeom>
        </p:spPr>
      </p:pic>
    </p:spTree>
    <p:extLst>
      <p:ext uri="{BB962C8B-B14F-4D97-AF65-F5344CB8AC3E}">
        <p14:creationId xmlns:p14="http://schemas.microsoft.com/office/powerpoint/2010/main" val="3475279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955301" y="891964"/>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32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 ahora?</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a:t>
            </a:r>
          </a:p>
          <a:p>
            <a:pPr algn="just" eaLnBrk="1" hangingPunct="1">
              <a:buFont typeface="Arial" panose="020B0604020202020204" pitchFamily="34" charset="0"/>
              <a:buNone/>
              <a:defRPr/>
            </a:pPr>
            <a:r>
              <a:rPr lang="es-HN" altLang="es-HN" sz="2200" dirty="0">
                <a:solidFill>
                  <a:schemeClr val="tx1"/>
                </a:solidFill>
                <a:latin typeface="Bookman Old Style" panose="02050604050505020204" pitchFamily="18" charset="0"/>
              </a:rPr>
              <a:t>	Escoge tu idea de negocio y…</a:t>
            </a:r>
          </a:p>
          <a:p>
            <a:pPr algn="ctr" eaLnBrk="1" hangingPunct="1">
              <a:buFont typeface="Arial" panose="020B0604020202020204" pitchFamily="34" charset="0"/>
              <a:buNone/>
              <a:defRPr/>
            </a:pPr>
            <a:endParaRPr lang="es-HN" altLang="es-HN" sz="2200" dirty="0">
              <a:solidFill>
                <a:schemeClr val="tx1"/>
              </a:solidFill>
              <a:latin typeface="Bookman Old Style" panose="020506040505050202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589" y="2842986"/>
            <a:ext cx="5303520" cy="2525848"/>
          </a:xfrm>
          <a:prstGeom prst="rect">
            <a:avLst/>
          </a:prstGeom>
        </p:spPr>
      </p:pic>
    </p:spTree>
    <p:extLst>
      <p:ext uri="{BB962C8B-B14F-4D97-AF65-F5344CB8AC3E}">
        <p14:creationId xmlns:p14="http://schemas.microsoft.com/office/powerpoint/2010/main" val="1252134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defRPr/>
            </a:pPr>
            <a:r>
              <a:rPr lang="es-MX" sz="2400" u="sng" dirty="0">
                <a:latin typeface="Bodoni MT" panose="02070603080606020203" pitchFamily="18" charset="0"/>
              </a:rPr>
              <a:t>Las franquicias. </a:t>
            </a:r>
            <a:r>
              <a:rPr lang="es-MX" sz="2400" dirty="0">
                <a:latin typeface="Bodoni MT" panose="02070603080606020203" pitchFamily="18" charset="0"/>
              </a:rPr>
              <a:t>La franquicia es un sistema de distribución basado en la cooperación entre dos partes independientes, El franquiciador, que aporta al franquiciado su marca o nombre comercial, métodos y procedimientos de trabajo, formación, y apoyo comercial y técnico y este, que se obliga a dirigir el negocio dentro del marco de las reglas fijadas por el franquiciador.</a:t>
            </a:r>
          </a:p>
          <a:p>
            <a:pPr marL="0" indent="0" algn="just">
              <a:buNone/>
              <a:defRPr/>
            </a:pPr>
            <a:endParaRPr lang="es-ES" altLang="es-HN" sz="2000" dirty="0">
              <a:solidFill>
                <a:schemeClr val="tx1">
                  <a:lumMod val="75000"/>
                  <a:lumOff val="25000"/>
                </a:schemeClr>
              </a:solidFill>
              <a:latin typeface="Bodoni MT" panose="02070603080606020203" pitchFamily="18" charset="0"/>
            </a:endParaRPr>
          </a:p>
          <a:p>
            <a:pPr algn="just">
              <a:defRPr/>
            </a:pPr>
            <a:r>
              <a:rPr lang="es-MX" sz="2400" u="sng" dirty="0">
                <a:latin typeface="Bodoni MT" panose="02070603080606020203" pitchFamily="18" charset="0"/>
              </a:rPr>
              <a:t>Asociaciones empresariales, cámaras de comercio, agencias de desarrollo, mujeres y jóvenes empresarios</a:t>
            </a:r>
            <a:r>
              <a:rPr lang="es-MX" sz="2400" dirty="0">
                <a:latin typeface="Bodoni MT" panose="02070603080606020203" pitchFamily="18" charset="0"/>
              </a:rPr>
              <a:t>. Ofrecen, a los emprendedores, información sobre posibles oportunidades de negocio y los contactos necesarios para poder estudiar la viabilidad, en cada caso, de entrar en ellas.</a:t>
            </a:r>
            <a:endParaRPr lang="es-ES" altLang="es-HN" sz="2000" dirty="0">
              <a:solidFill>
                <a:schemeClr val="tx1">
                  <a:lumMod val="75000"/>
                  <a:lumOff val="25000"/>
                </a:schemeClr>
              </a:solidFill>
              <a:latin typeface="Bodoni MT" panose="02070603080606020203" pitchFamily="18" charset="0"/>
            </a:endParaRPr>
          </a:p>
          <a:p>
            <a:pPr marL="0" indent="0" algn="just">
              <a:buNone/>
              <a:defRPr/>
            </a:pPr>
            <a:endParaRPr lang="es-MX" altLang="es-HN" sz="2400" dirty="0">
              <a:solidFill>
                <a:schemeClr val="tx1"/>
              </a:solidFill>
              <a:latin typeface="Bodoni MT" panose="02070603080606020203" pitchFamily="18" charset="0"/>
            </a:endParaRPr>
          </a:p>
        </p:txBody>
      </p:sp>
      <p:sp>
        <p:nvSpPr>
          <p:cNvPr id="8" name="2 Marcador de contenido"/>
          <p:cNvSpPr txBox="1">
            <a:spLocks/>
          </p:cNvSpPr>
          <p:nvPr/>
        </p:nvSpPr>
        <p:spPr bwMode="auto">
          <a:xfrm>
            <a:off x="2158467" y="516438"/>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Aft>
                <a:spcPts val="0"/>
              </a:spcAft>
              <a:buNone/>
              <a:defRPr/>
            </a:pPr>
            <a:r>
              <a:rPr lang="es-MX" sz="2800" b="1" dirty="0">
                <a:solidFill>
                  <a:srgbClr val="DA4F10"/>
                </a:solidFill>
                <a:effectLst>
                  <a:outerShdw blurRad="38100" dist="38100" dir="2700000" algn="tl">
                    <a:srgbClr val="000000">
                      <a:alpha val="43137"/>
                    </a:srgbClr>
                  </a:outerShdw>
                </a:effectLst>
                <a:latin typeface="Kristen ITC" panose="03050502040202030202" pitchFamily="66" charset="0"/>
              </a:rPr>
              <a:t>Fuentes de información para conocer oportunidades de negocio</a:t>
            </a:r>
            <a:endPar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Tree>
    <p:extLst>
      <p:ext uri="{BB962C8B-B14F-4D97-AF65-F5344CB8AC3E}">
        <p14:creationId xmlns:p14="http://schemas.microsoft.com/office/powerpoint/2010/main" val="3696345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Marcador de contenido"/>
          <p:cNvSpPr>
            <a:spLocks noGrp="1"/>
          </p:cNvSpPr>
          <p:nvPr>
            <p:ph idx="1"/>
          </p:nvPr>
        </p:nvSpPr>
        <p:spPr>
          <a:xfrm>
            <a:off x="421255" y="2029288"/>
            <a:ext cx="11408228" cy="858837"/>
          </a:xfrm>
        </p:spPr>
        <p:txBody>
          <a:bodyPr/>
          <a:lstStyle/>
          <a:p>
            <a:pPr marL="0" indent="0" algn="just">
              <a:buNone/>
            </a:pPr>
            <a:r>
              <a:rPr lang="es-HN" altLang="es-HN" sz="2200" dirty="0">
                <a:latin typeface="Bookman Old Style" panose="02050604050505020204" pitchFamily="18" charset="0"/>
              </a:rPr>
              <a:t> </a:t>
            </a:r>
          </a:p>
        </p:txBody>
      </p:sp>
      <p:sp>
        <p:nvSpPr>
          <p:cNvPr id="3" name="2 Marcador de contenido"/>
          <p:cNvSpPr txBox="1">
            <a:spLocks/>
          </p:cNvSpPr>
          <p:nvPr/>
        </p:nvSpPr>
        <p:spPr bwMode="auto">
          <a:xfrm>
            <a:off x="2197656" y="816887"/>
            <a:ext cx="634013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Aft>
                <a:spcPts val="0"/>
              </a:spcAft>
              <a:buNone/>
              <a:defRPr/>
            </a:pPr>
            <a:r>
              <a:rPr lang="es-MX" sz="2800" b="1" dirty="0">
                <a:solidFill>
                  <a:srgbClr val="DA4F10"/>
                </a:solidFill>
                <a:effectLst>
                  <a:outerShdw blurRad="38100" dist="38100" dir="2700000" algn="tl">
                    <a:srgbClr val="000000">
                      <a:alpha val="43137"/>
                    </a:srgbClr>
                  </a:outerShdw>
                </a:effectLst>
                <a:latin typeface="Kristen ITC" panose="03050502040202030202" pitchFamily="66" charset="0"/>
              </a:rPr>
              <a:t>Fuentes de información para conocer oportunidades de negocio</a:t>
            </a:r>
            <a:endPar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
        <p:nvSpPr>
          <p:cNvPr id="4" name="2 Marcador de contenido"/>
          <p:cNvSpPr txBox="1">
            <a:spLocks/>
          </p:cNvSpPr>
          <p:nvPr/>
        </p:nvSpPr>
        <p:spPr bwMode="auto">
          <a:xfrm>
            <a:off x="421255" y="1763486"/>
            <a:ext cx="11408228"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defRPr/>
            </a:pPr>
            <a:endParaRPr lang="es-MX" sz="2000" dirty="0">
              <a:latin typeface="Bodoni MT" panose="02070603080606020203" pitchFamily="18" charset="0"/>
            </a:endParaRPr>
          </a:p>
          <a:p>
            <a:pPr>
              <a:defRPr/>
            </a:pPr>
            <a:r>
              <a:rPr lang="es-ES" altLang="es-HN" sz="2400" u="sng" dirty="0">
                <a:latin typeface="Bodoni MT" panose="02070603080606020203" pitchFamily="18" charset="0"/>
              </a:rPr>
              <a:t>Centro de Desarrollo Empresarial: </a:t>
            </a:r>
            <a:r>
              <a:rPr lang="es-MX" altLang="es-HN" sz="2400" dirty="0">
                <a:latin typeface="Bodoni MT" panose="02070603080606020203" pitchFamily="18" charset="0"/>
              </a:rPr>
              <a:t>Asesoría gratis, para la elaboración de Planes de negocios, asesoría gratis para posibilidades de financiamiento a emprendimientos y </a:t>
            </a:r>
            <a:r>
              <a:rPr lang="es-MX" altLang="es-HN" sz="2400" dirty="0" err="1">
                <a:latin typeface="Bodoni MT" panose="02070603080606020203" pitchFamily="18" charset="0"/>
              </a:rPr>
              <a:t>Mipymes</a:t>
            </a:r>
            <a:r>
              <a:rPr lang="es-MX" altLang="es-HN" sz="2400" dirty="0">
                <a:latin typeface="Bodoni MT" panose="02070603080606020203" pitchFamily="18" charset="0"/>
              </a:rPr>
              <a:t>.</a:t>
            </a:r>
          </a:p>
          <a:p>
            <a:pPr marL="0" indent="0">
              <a:buNone/>
              <a:defRPr/>
            </a:pPr>
            <a:endParaRPr lang="es-MX" altLang="es-HN" sz="2400" dirty="0">
              <a:latin typeface="Bodoni MT" panose="02070603080606020203" pitchFamily="18" charset="0"/>
            </a:endParaRPr>
          </a:p>
          <a:p>
            <a:pPr>
              <a:defRPr/>
            </a:pPr>
            <a:r>
              <a:rPr lang="es-ES" altLang="es-HN" sz="2400" dirty="0">
                <a:latin typeface="Bodoni MT" panose="02070603080606020203" pitchFamily="18" charset="0"/>
              </a:rPr>
              <a:t>Crédito Solidario: </a:t>
            </a:r>
            <a:r>
              <a:rPr lang="es-MX" altLang="es-HN" sz="2400" dirty="0">
                <a:latin typeface="Bodoni MT" panose="02070603080606020203" pitchFamily="18" charset="0"/>
              </a:rPr>
              <a:t>Financiamiento a emprendimientos y </a:t>
            </a:r>
            <a:r>
              <a:rPr lang="es-MX" altLang="es-HN" sz="2400" dirty="0" err="1">
                <a:latin typeface="Bodoni MT" panose="02070603080606020203" pitchFamily="18" charset="0"/>
              </a:rPr>
              <a:t>mípymes</a:t>
            </a:r>
            <a:r>
              <a:rPr lang="es-MX" altLang="es-HN" sz="2400" dirty="0">
                <a:latin typeface="Bodoni MT" panose="02070603080606020203" pitchFamily="18" charset="0"/>
              </a:rPr>
              <a:t>.</a:t>
            </a:r>
          </a:p>
          <a:p>
            <a:pPr marL="0" indent="0" algn="just">
              <a:buNone/>
              <a:defRPr/>
            </a:pPr>
            <a:endParaRPr lang="es-MX" altLang="es-HN" sz="2400" dirty="0">
              <a:solidFill>
                <a:schemeClr val="tx1"/>
              </a:solidFill>
              <a:latin typeface="Bodoni MT" panose="02070603080606020203" pitchFamily="18" charset="0"/>
            </a:endParaRPr>
          </a:p>
        </p:txBody>
      </p:sp>
    </p:spTree>
    <p:extLst>
      <p:ext uri="{BB962C8B-B14F-4D97-AF65-F5344CB8AC3E}">
        <p14:creationId xmlns:p14="http://schemas.microsoft.com/office/powerpoint/2010/main" val="156211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1"/>
            <a:ext cx="12192000" cy="686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480197" y="3668412"/>
            <a:ext cx="7369392" cy="1185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br>
              <a:rPr lang="es-MX" altLang="es-HN" sz="2800" b="1" dirty="0">
                <a:solidFill>
                  <a:srgbClr val="0070C0"/>
                </a:solidFill>
                <a:effectLst>
                  <a:outerShdw blurRad="38100" dist="38100" dir="2700000" algn="tl">
                    <a:srgbClr val="000000">
                      <a:alpha val="43137"/>
                    </a:srgbClr>
                  </a:outerShdw>
                </a:effectLst>
                <a:latin typeface="Tekton Pro Ext" panose="020F0605020208020904" pitchFamily="34" charset="0"/>
              </a:rPr>
            </a:br>
            <a:r>
              <a:rPr lang="es-MX" altLang="es-HN" sz="1800" b="1">
                <a:latin typeface="Tekton Pro Ext" panose="020F0605020208020904" pitchFamily="34" charset="0"/>
              </a:rPr>
              <a:t>Coordinación del Servicio </a:t>
            </a:r>
            <a:r>
              <a:rPr lang="es-MX" altLang="es-HN" sz="1800" b="1" dirty="0">
                <a:latin typeface="Tekton Pro Ext" panose="020F0605020208020904" pitchFamily="34" charset="0"/>
              </a:rPr>
              <a:t>Nacional de Empleo de Honduras – Regional Tegucigalpa</a:t>
            </a:r>
            <a:endParaRPr lang="es-ES" altLang="es-HN" sz="1800" b="1" dirty="0">
              <a:latin typeface="Tekton Pro Ext" panose="020F0605020208020904" pitchFamily="34" charset="0"/>
            </a:endParaRPr>
          </a:p>
        </p:txBody>
      </p:sp>
      <p:sp>
        <p:nvSpPr>
          <p:cNvPr id="6" name="Rectangle 2"/>
          <p:cNvSpPr txBox="1">
            <a:spLocks noChangeArrowheads="1"/>
          </p:cNvSpPr>
          <p:nvPr/>
        </p:nvSpPr>
        <p:spPr bwMode="auto">
          <a:xfrm>
            <a:off x="1853522" y="2599391"/>
            <a:ext cx="8497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HN" sz="4000" dirty="0">
                <a:solidFill>
                  <a:srgbClr val="D6A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Gracias Por Su Atención</a:t>
            </a:r>
          </a:p>
        </p:txBody>
      </p:sp>
      <p:sp>
        <p:nvSpPr>
          <p:cNvPr id="7" name="Rectangle 2"/>
          <p:cNvSpPr txBox="1">
            <a:spLocks noChangeArrowheads="1"/>
          </p:cNvSpPr>
          <p:nvPr/>
        </p:nvSpPr>
        <p:spPr bwMode="auto">
          <a:xfrm>
            <a:off x="1847850" y="4767800"/>
            <a:ext cx="84963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HN" sz="2000" b="1" dirty="0">
                <a:latin typeface="Tahoma" panose="020B0604030504040204" pitchFamily="34" charset="0"/>
                <a:cs typeface="Tahoma" panose="020B0604030504040204" pitchFamily="34" charset="0"/>
                <a:hlinkClick r:id="rId3"/>
              </a:rPr>
              <a:t>eurolabortegucigalpa@gmail.com</a:t>
            </a:r>
            <a:r>
              <a:rPr lang="es-MX" altLang="es-HN" sz="2000" b="1" dirty="0">
                <a:latin typeface="Tahoma" panose="020B0604030504040204" pitchFamily="34" charset="0"/>
                <a:cs typeface="Tahoma" panose="020B0604030504040204" pitchFamily="34" charset="0"/>
              </a:rPr>
              <a:t> </a:t>
            </a:r>
          </a:p>
          <a:p>
            <a:pPr algn="ctr">
              <a:lnSpc>
                <a:spcPct val="100000"/>
              </a:lnSpc>
              <a:spcBef>
                <a:spcPct val="0"/>
              </a:spcBef>
              <a:buNone/>
            </a:pPr>
            <a:r>
              <a:rPr lang="es-MX" altLang="es-HN" sz="2000" b="1" dirty="0">
                <a:latin typeface="Tahoma" panose="020B0604030504040204" pitchFamily="34" charset="0"/>
                <a:cs typeface="Tahoma" panose="020B0604030504040204" pitchFamily="34" charset="0"/>
                <a:hlinkClick r:id="rId4"/>
              </a:rPr>
              <a:t>senaeh@trabajo.gob.hn</a:t>
            </a:r>
            <a:endParaRPr lang="es-ES" altLang="es-HN" sz="2000" b="1" dirty="0">
              <a:latin typeface="Tahoma" panose="020B0604030504040204" pitchFamily="34" charset="0"/>
              <a:cs typeface="Tahoma" panose="020B0604030504040204" pitchFamily="34" charset="0"/>
            </a:endParaRPr>
          </a:p>
        </p:txBody>
      </p:sp>
      <p:sp>
        <p:nvSpPr>
          <p:cNvPr id="8" name="Rectangle 2"/>
          <p:cNvSpPr txBox="1">
            <a:spLocks noChangeArrowheads="1"/>
          </p:cNvSpPr>
          <p:nvPr/>
        </p:nvSpPr>
        <p:spPr bwMode="auto">
          <a:xfrm>
            <a:off x="2387600" y="5404388"/>
            <a:ext cx="7416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HN" sz="2400" b="1" dirty="0">
                <a:latin typeface="Tekton Pro Ext" pitchFamily="34" charset="0"/>
              </a:rPr>
              <a:t>Tel. 2232 1500</a:t>
            </a:r>
            <a:endParaRPr lang="en-US" altLang="es-HN" sz="2400" b="1" dirty="0">
              <a:latin typeface="Tekton Pro Ext" pitchFamily="34" charset="0"/>
            </a:endParaRPr>
          </a:p>
        </p:txBody>
      </p:sp>
      <p:pic>
        <p:nvPicPr>
          <p:cNvPr id="9" name="Imagen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376" y="1019406"/>
            <a:ext cx="37496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8742" y="1121637"/>
            <a:ext cx="37274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42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38" presetClass="entr" presetSubtype="0" accel="50000" fill="hold" grpId="0" nodeType="withEffect">
                                  <p:stCondLst>
                                    <p:cond delay="0"/>
                                  </p:stCondLst>
                                  <p:iterate type="lt">
                                    <p:tmPct val="25000"/>
                                  </p:iterate>
                                  <p:childTnLst>
                                    <p:set>
                                      <p:cBhvr>
                                        <p:cTn id="17" dur="1" fill="hold">
                                          <p:stCondLst>
                                            <p:cond delay="0"/>
                                          </p:stCondLst>
                                        </p:cTn>
                                        <p:tgtEl>
                                          <p:spTgt spid="8"/>
                                        </p:tgtEl>
                                        <p:attrNameLst>
                                          <p:attrName>style.visibility</p:attrName>
                                        </p:attrNameLst>
                                      </p:cBhvr>
                                      <p:to>
                                        <p:strVal val="visible"/>
                                      </p:to>
                                    </p:set>
                                    <p:set>
                                      <p:cBhvr>
                                        <p:cTn id="18" dur="455" fill="hold">
                                          <p:stCondLst>
                                            <p:cond delay="0"/>
                                          </p:stCondLst>
                                        </p:cTn>
                                        <p:tgtEl>
                                          <p:spTgt spid="8"/>
                                        </p:tgtEl>
                                        <p:attrNameLst>
                                          <p:attrName>style.rotation</p:attrName>
                                        </p:attrNameLst>
                                      </p:cBhvr>
                                      <p:to>
                                        <p:strVal val="-45.0"/>
                                      </p:to>
                                    </p:set>
                                    <p:anim calcmode="lin" valueType="num">
                                      <p:cBhvr>
                                        <p:cTn id="19"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Imagen 1"/>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2 Marcador de contenido"/>
          <p:cNvSpPr txBox="1">
            <a:spLocks/>
          </p:cNvSpPr>
          <p:nvPr/>
        </p:nvSpPr>
        <p:spPr bwMode="auto">
          <a:xfrm>
            <a:off x="582385" y="2542360"/>
            <a:ext cx="11027228" cy="293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00000"/>
              </a:lnSpc>
              <a:spcBef>
                <a:spcPts val="1000"/>
              </a:spcBef>
              <a:buClr>
                <a:schemeClr val="accent1"/>
              </a:buClr>
              <a:buNone/>
            </a:pPr>
            <a:r>
              <a:rPr lang="es-HN" altLang="es-HN" sz="2400" dirty="0">
                <a:solidFill>
                  <a:srgbClr val="404040"/>
                </a:solidFill>
                <a:latin typeface="Bookman Old Style" panose="02050604050505020204" pitchFamily="18" charset="0"/>
              </a:rPr>
              <a:t>Un emprendedor es una persona que tiene habilidades y capacidades para descubrir oportunidades de negocios y desarrolla las actividades necesarias para ponerlas en funcionamiento. </a:t>
            </a:r>
          </a:p>
          <a:p>
            <a:pPr algn="just">
              <a:lnSpc>
                <a:spcPct val="100000"/>
              </a:lnSpc>
              <a:spcBef>
                <a:spcPts val="1000"/>
              </a:spcBef>
              <a:buClr>
                <a:schemeClr val="accent1"/>
              </a:buClr>
              <a:buNone/>
            </a:pPr>
            <a:endParaRPr lang="es-HN" altLang="es-HN" sz="2400" dirty="0">
              <a:solidFill>
                <a:srgbClr val="404040"/>
              </a:solidFill>
              <a:latin typeface="Bookman Old Style" panose="02050604050505020204" pitchFamily="18" charset="0"/>
            </a:endParaRPr>
          </a:p>
        </p:txBody>
      </p:sp>
      <p:sp>
        <p:nvSpPr>
          <p:cNvPr id="14" name="2 Marcador de contenido"/>
          <p:cNvSpPr txBox="1">
            <a:spLocks/>
          </p:cNvSpPr>
          <p:nvPr/>
        </p:nvSpPr>
        <p:spPr>
          <a:xfrm>
            <a:off x="2896373" y="1071095"/>
            <a:ext cx="6399254" cy="6477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4000" b="1" dirty="0">
                <a:solidFill>
                  <a:srgbClr val="DA4F10"/>
                </a:solidFill>
                <a:effectLst>
                  <a:outerShdw blurRad="38100" dist="38100" dir="2700000" algn="tl">
                    <a:srgbClr val="000000">
                      <a:alpha val="43137"/>
                    </a:srgbClr>
                  </a:outerShdw>
                </a:effectLst>
                <a:latin typeface="Kristen ITC" panose="03050502040202030202" pitchFamily="66" charset="0"/>
              </a:rPr>
              <a:t>¿Quién es un emprendedor?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49" y="3722915"/>
            <a:ext cx="3500844" cy="1756931"/>
          </a:xfrm>
          <a:prstGeom prst="rect">
            <a:avLst/>
          </a:prstGeom>
        </p:spPr>
      </p:pic>
    </p:spTree>
    <p:extLst>
      <p:ext uri="{BB962C8B-B14F-4D97-AF65-F5344CB8AC3E}">
        <p14:creationId xmlns:p14="http://schemas.microsoft.com/office/powerpoint/2010/main" val="37617554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Imagen 1"/>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164"/>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2 Marcador de contenido"/>
          <p:cNvSpPr txBox="1">
            <a:spLocks/>
          </p:cNvSpPr>
          <p:nvPr/>
        </p:nvSpPr>
        <p:spPr>
          <a:xfrm>
            <a:off x="2006101" y="900428"/>
            <a:ext cx="7343775" cy="4794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rPr>
              <a:t>¿Qué caracteriza a un buen emprendedor?</a:t>
            </a:r>
            <a:endParaRPr lang="es-ES"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
        <p:nvSpPr>
          <p:cNvPr id="13" name="2 Marcador de contenido"/>
          <p:cNvSpPr>
            <a:spLocks noGrp="1"/>
          </p:cNvSpPr>
          <p:nvPr>
            <p:ph idx="1"/>
          </p:nvPr>
        </p:nvSpPr>
        <p:spPr>
          <a:xfrm>
            <a:off x="364672" y="1548308"/>
            <a:ext cx="11462656" cy="4761051"/>
          </a:xfrm>
        </p:spPr>
        <p:txBody>
          <a:bodyPr rtlCol="0">
            <a:normAutofit/>
          </a:bodyPr>
          <a:lstStyle/>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a:p>
            <a:pPr marL="0" indent="0" algn="just">
              <a:buNone/>
              <a:defRPr/>
            </a:pPr>
            <a:r>
              <a:rPr lang="es-ES" altLang="es-HN" sz="2400" dirty="0">
                <a:latin typeface="Bookman Old Style" panose="02050604050505020204" pitchFamily="18" charset="0"/>
              </a:rPr>
              <a:t>Para ser un buen emprendedor/a ser requiere de las siguientes condiciones:</a:t>
            </a:r>
            <a:r>
              <a:rPr lang="es-MX" sz="2400" dirty="0">
                <a:latin typeface="Bookman Old Style" panose="02050604050505020204" pitchFamily="18" charset="0"/>
              </a:rPr>
              <a:t> </a:t>
            </a:r>
          </a:p>
          <a:p>
            <a:pPr marL="0" indent="0" algn="just">
              <a:buNone/>
              <a:defRPr/>
            </a:pPr>
            <a:endParaRPr lang="es-MX" sz="2400" dirty="0">
              <a:latin typeface="Bookman Old Style" panose="02050604050505020204" pitchFamily="18" charset="0"/>
            </a:endParaRPr>
          </a:p>
          <a:p>
            <a:pPr lvl="1" algn="just">
              <a:defRPr/>
            </a:pPr>
            <a:r>
              <a:rPr lang="es-MX" dirty="0">
                <a:latin typeface="Bookman Old Style" panose="02050604050505020204" pitchFamily="18" charset="0"/>
              </a:rPr>
              <a:t>Creatividad </a:t>
            </a:r>
          </a:p>
          <a:p>
            <a:pPr lvl="1" algn="just">
              <a:defRPr/>
            </a:pPr>
            <a:r>
              <a:rPr lang="es-MX" dirty="0">
                <a:latin typeface="Bookman Old Style" panose="02050604050505020204" pitchFamily="18" charset="0"/>
              </a:rPr>
              <a:t>Capacidad de dirigir y motivar personas </a:t>
            </a:r>
          </a:p>
          <a:p>
            <a:pPr lvl="1" algn="just">
              <a:defRPr/>
            </a:pPr>
            <a:r>
              <a:rPr lang="es-MX" dirty="0">
                <a:latin typeface="Bookman Old Style" panose="02050604050505020204" pitchFamily="18" charset="0"/>
              </a:rPr>
              <a:t>Capacidad de trabajo </a:t>
            </a:r>
          </a:p>
          <a:p>
            <a:pPr lvl="1" algn="just">
              <a:defRPr/>
            </a:pPr>
            <a:r>
              <a:rPr lang="es-MX" dirty="0">
                <a:latin typeface="Bookman Old Style" panose="02050604050505020204" pitchFamily="18" charset="0"/>
              </a:rPr>
              <a:t>Resistencia a la frustración </a:t>
            </a:r>
          </a:p>
          <a:p>
            <a:pPr lvl="1" algn="just">
              <a:defRPr/>
            </a:pPr>
            <a:r>
              <a:rPr lang="es-MX" dirty="0">
                <a:latin typeface="Bookman Old Style" panose="02050604050505020204" pitchFamily="18" charset="0"/>
              </a:rPr>
              <a:t>Capacidad de adaptación al cambio </a:t>
            </a:r>
          </a:p>
          <a:p>
            <a:pPr lvl="1" algn="just">
              <a:defRPr/>
            </a:pPr>
            <a:r>
              <a:rPr lang="es-MX" dirty="0">
                <a:latin typeface="Bookman Old Style" panose="02050604050505020204" pitchFamily="18" charset="0"/>
              </a:rPr>
              <a:t>Capacidad para establecer relaciones interpersonales</a:t>
            </a:r>
          </a:p>
          <a:p>
            <a:pPr lvl="1" algn="just">
              <a:defRPr/>
            </a:pPr>
            <a:r>
              <a:rPr lang="es-MX" dirty="0">
                <a:latin typeface="Bookman Old Style" panose="02050604050505020204" pitchFamily="18" charset="0"/>
              </a:rPr>
              <a:t>Apoyo familiar </a:t>
            </a:r>
            <a:endParaRPr lang="es-HN" altLang="es-HN" dirty="0">
              <a:latin typeface="Bookman Old Style" panose="02050604050505020204" pitchFamily="18" charset="0"/>
            </a:endParaRPr>
          </a:p>
        </p:txBody>
      </p:sp>
    </p:spTree>
    <p:extLst>
      <p:ext uri="{BB962C8B-B14F-4D97-AF65-F5344CB8AC3E}">
        <p14:creationId xmlns:p14="http://schemas.microsoft.com/office/powerpoint/2010/main" val="4102077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xEl>
                                              <p:pRg st="3" end="3"/>
                                            </p:txEl>
                                          </p:spTgt>
                                        </p:tgtEl>
                                        <p:attrNameLst>
                                          <p:attrName>style.visibility</p:attrName>
                                        </p:attrNameLst>
                                      </p:cBhvr>
                                      <p:to>
                                        <p:strVal val="visible"/>
                                      </p:to>
                                    </p:set>
                                    <p:animEffect transition="in" filter="fade">
                                      <p:cBhvr>
                                        <p:cTn id="14" dur="500"/>
                                        <p:tgtEl>
                                          <p:spTgt spid="13">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xEl>
                                              <p:pRg st="5" end="5"/>
                                            </p:txEl>
                                          </p:spTgt>
                                        </p:tgtEl>
                                        <p:attrNameLst>
                                          <p:attrName>style.visibility</p:attrName>
                                        </p:attrNameLst>
                                      </p:cBhvr>
                                      <p:to>
                                        <p:strVal val="visible"/>
                                      </p:to>
                                    </p:set>
                                    <p:animEffect transition="in" filter="fade">
                                      <p:cBhvr>
                                        <p:cTn id="20" dur="500"/>
                                        <p:tgtEl>
                                          <p:spTgt spid="1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animEffect transition="in" filter="fade">
                                      <p:cBhvr>
                                        <p:cTn id="23" dur="500"/>
                                        <p:tgtEl>
                                          <p:spTgt spid="1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xEl>
                                              <p:pRg st="7" end="7"/>
                                            </p:txEl>
                                          </p:spTgt>
                                        </p:tgtEl>
                                        <p:attrNameLst>
                                          <p:attrName>style.visibility</p:attrName>
                                        </p:attrNameLst>
                                      </p:cBhvr>
                                      <p:to>
                                        <p:strVal val="visible"/>
                                      </p:to>
                                    </p:set>
                                    <p:animEffect transition="in" filter="fade">
                                      <p:cBhvr>
                                        <p:cTn id="26" dur="500"/>
                                        <p:tgtEl>
                                          <p:spTgt spid="1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animEffect transition="in" filter="fade">
                                      <p:cBhvr>
                                        <p:cTn id="29" dur="500"/>
                                        <p:tgtEl>
                                          <p:spTgt spid="1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xEl>
                                              <p:pRg st="9" end="9"/>
                                            </p:txEl>
                                          </p:spTgt>
                                        </p:tgtEl>
                                        <p:attrNameLst>
                                          <p:attrName>style.visibility</p:attrName>
                                        </p:attrNameLst>
                                      </p:cBhvr>
                                      <p:to>
                                        <p:strVal val="visible"/>
                                      </p:to>
                                    </p:set>
                                    <p:animEffect transition="in" filter="fade">
                                      <p:cBhvr>
                                        <p:cTn id="32"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Imagen 1"/>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44088"/>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2 Marcador de contenido"/>
          <p:cNvSpPr>
            <a:spLocks noGrp="1"/>
          </p:cNvSpPr>
          <p:nvPr>
            <p:ph idx="1"/>
          </p:nvPr>
        </p:nvSpPr>
        <p:spPr>
          <a:xfrm>
            <a:off x="739589" y="2311306"/>
            <a:ext cx="10932458" cy="2886892"/>
          </a:xfrm>
        </p:spPr>
        <p:txBody>
          <a:bodyPr rtlCol="0">
            <a:normAutofit/>
          </a:bodyPr>
          <a:lstStyle/>
          <a:p>
            <a:pPr algn="just">
              <a:defRPr/>
            </a:pPr>
            <a:endParaRPr lang="es-ES" altLang="es-HN" sz="2200" dirty="0">
              <a:solidFill>
                <a:schemeClr val="tx1">
                  <a:lumMod val="75000"/>
                  <a:lumOff val="25000"/>
                </a:schemeClr>
              </a:solidFill>
              <a:latin typeface="Bookman Old Style" panose="02050604050505020204" pitchFamily="18" charset="0"/>
            </a:endParaRPr>
          </a:p>
          <a:p>
            <a:pPr marL="0" indent="0" algn="just">
              <a:buNone/>
              <a:defRPr/>
            </a:pPr>
            <a:r>
              <a:rPr lang="es-MX" dirty="0">
                <a:latin typeface="Bookman Old Style" panose="02050604050505020204" pitchFamily="18" charset="0"/>
              </a:rPr>
              <a:t>El emprendedor/a no nace, se hace, y todas las características citadas, si hay ilusión, capacidad de trabajo y una inteligencia normal, se pueden aprender y desarrollar a lo largo del proceso de emprender, y luego, a lo largo de toda la vida, seguirlas potenciando.</a:t>
            </a:r>
            <a:endParaRPr lang="es-ES" altLang="es-HN" sz="2400" dirty="0">
              <a:solidFill>
                <a:schemeClr val="tx1">
                  <a:lumMod val="75000"/>
                  <a:lumOff val="25000"/>
                </a:schemeClr>
              </a:solidFill>
              <a:latin typeface="Bookman Old Style" panose="02050604050505020204" pitchFamily="18" charset="0"/>
            </a:endParaRPr>
          </a:p>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p:txBody>
      </p:sp>
      <p:sp>
        <p:nvSpPr>
          <p:cNvPr id="5" name="2 Marcador de contenido"/>
          <p:cNvSpPr txBox="1">
            <a:spLocks/>
          </p:cNvSpPr>
          <p:nvPr/>
        </p:nvSpPr>
        <p:spPr>
          <a:xfrm>
            <a:off x="2006101" y="900428"/>
            <a:ext cx="7343775" cy="4794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rPr>
              <a:t>¿Qué caracteriza a un buen emprendedor?</a:t>
            </a:r>
            <a:endParaRPr lang="es-ES"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Tree>
    <p:extLst>
      <p:ext uri="{BB962C8B-B14F-4D97-AF65-F5344CB8AC3E}">
        <p14:creationId xmlns:p14="http://schemas.microsoft.com/office/powerpoint/2010/main" val="666336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Imagen 1"/>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9316"/>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2 Marcador de contenido"/>
          <p:cNvSpPr txBox="1">
            <a:spLocks/>
          </p:cNvSpPr>
          <p:nvPr/>
        </p:nvSpPr>
        <p:spPr>
          <a:xfrm>
            <a:off x="2424112" y="1174748"/>
            <a:ext cx="7343775" cy="4794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rPr>
              <a:t>¿En que consiste el proceso emprendedor</a:t>
            </a:r>
            <a:endParaRPr lang="es-ES"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
        <p:nvSpPr>
          <p:cNvPr id="13" name="2 Marcador de contenido"/>
          <p:cNvSpPr>
            <a:spLocks noGrp="1"/>
          </p:cNvSpPr>
          <p:nvPr>
            <p:ph idx="1"/>
          </p:nvPr>
        </p:nvSpPr>
        <p:spPr>
          <a:xfrm>
            <a:off x="632012" y="1750423"/>
            <a:ext cx="10233211" cy="4402184"/>
          </a:xfrm>
        </p:spPr>
        <p:txBody>
          <a:bodyPr rtlCol="0">
            <a:normAutofit/>
          </a:bodyPr>
          <a:lstStyle/>
          <a:p>
            <a:pPr algn="just">
              <a:defRPr/>
            </a:pPr>
            <a:endParaRPr lang="es-ES" altLang="es-HN" sz="2200" dirty="0">
              <a:solidFill>
                <a:schemeClr val="tx1">
                  <a:lumMod val="75000"/>
                  <a:lumOff val="25000"/>
                </a:schemeClr>
              </a:solidFill>
              <a:latin typeface="Bookman Old Style" panose="02050604050505020204" pitchFamily="18" charset="0"/>
            </a:endParaRPr>
          </a:p>
          <a:p>
            <a:pPr>
              <a:defRPr/>
            </a:pPr>
            <a:endParaRPr lang="es-ES" altLang="es-HN" sz="2200" dirty="0">
              <a:solidFill>
                <a:schemeClr val="tx1">
                  <a:lumMod val="75000"/>
                  <a:lumOff val="25000"/>
                </a:schemeClr>
              </a:solidFill>
              <a:latin typeface="Bookman Old Style" panose="02050604050505020204" pitchFamily="18" charset="0"/>
            </a:endParaRPr>
          </a:p>
          <a:p>
            <a:pPr marL="0" indent="0">
              <a:buNone/>
              <a:defRPr/>
            </a:pPr>
            <a:r>
              <a:rPr lang="es-MX" dirty="0">
                <a:latin typeface="Bookman Old Style" panose="02050604050505020204" pitchFamily="18" charset="0"/>
              </a:rPr>
              <a:t>El origen del éxito de todo emprendedor/a está siempre en la existencia de una oportunidad de negocio basada en una idea. </a:t>
            </a:r>
          </a:p>
          <a:p>
            <a:pPr>
              <a:defRPr/>
            </a:pPr>
            <a:endParaRPr lang="es-MX" dirty="0">
              <a:latin typeface="Bookman Old Style" panose="02050604050505020204" pitchFamily="18" charset="0"/>
            </a:endParaRPr>
          </a:p>
          <a:p>
            <a:pPr marL="457200" lvl="1" indent="0">
              <a:buNone/>
              <a:defRPr/>
            </a:pPr>
            <a:r>
              <a:rPr lang="es-MX" sz="2800" dirty="0">
                <a:latin typeface="Bookman Old Style" panose="02050604050505020204" pitchFamily="18" charset="0"/>
              </a:rPr>
              <a:t>Son imprescindibles ambas cosas, </a:t>
            </a:r>
            <a:r>
              <a:rPr lang="es-MX" sz="3200" b="1" dirty="0">
                <a:latin typeface="Bookman Old Style" panose="02050604050505020204" pitchFamily="18" charset="0"/>
              </a:rPr>
              <a:t>la idea + la oportunidad.</a:t>
            </a:r>
          </a:p>
          <a:p>
            <a:pPr>
              <a:defRPr/>
            </a:pPr>
            <a:endParaRPr lang="es-MX" altLang="es-HN" dirty="0">
              <a:solidFill>
                <a:schemeClr val="tx1">
                  <a:lumMod val="75000"/>
                  <a:lumOff val="25000"/>
                </a:schemeClr>
              </a:solidFill>
              <a:latin typeface="Bodoni MT" panose="02070603080606020203" pitchFamily="18" charset="0"/>
            </a:endParaRPr>
          </a:p>
          <a:p>
            <a:pPr>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p:txBody>
      </p:sp>
    </p:spTree>
    <p:extLst>
      <p:ext uri="{BB962C8B-B14F-4D97-AF65-F5344CB8AC3E}">
        <p14:creationId xmlns:p14="http://schemas.microsoft.com/office/powerpoint/2010/main" val="17150836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Imagen 1"/>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52252"/>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2 Marcador de contenido"/>
          <p:cNvSpPr txBox="1">
            <a:spLocks/>
          </p:cNvSpPr>
          <p:nvPr/>
        </p:nvSpPr>
        <p:spPr>
          <a:xfrm>
            <a:off x="2076729" y="831443"/>
            <a:ext cx="7343775" cy="4794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r>
              <a:rPr lang="es-HN" altLang="es-HN" sz="2800" b="1" dirty="0">
                <a:solidFill>
                  <a:srgbClr val="DA4F10"/>
                </a:solidFill>
                <a:effectLst>
                  <a:outerShdw blurRad="38100" dist="38100" dir="2700000" algn="tl">
                    <a:srgbClr val="000000">
                      <a:alpha val="43137"/>
                    </a:srgbClr>
                  </a:outerShdw>
                </a:effectLst>
                <a:latin typeface="Kristen ITC" panose="03050502040202030202" pitchFamily="66" charset="0"/>
              </a:rPr>
              <a:t>¿En que consiste el proceso  de el emprendimiento </a:t>
            </a:r>
            <a:endParaRPr lang="es-ES"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
        <p:nvSpPr>
          <p:cNvPr id="13" name="2 Marcador de contenido"/>
          <p:cNvSpPr>
            <a:spLocks noGrp="1"/>
          </p:cNvSpPr>
          <p:nvPr>
            <p:ph idx="1"/>
          </p:nvPr>
        </p:nvSpPr>
        <p:spPr>
          <a:xfrm>
            <a:off x="632012" y="1750423"/>
            <a:ext cx="10233211" cy="4402184"/>
          </a:xfrm>
        </p:spPr>
        <p:txBody>
          <a:bodyPr rtlCol="0">
            <a:normAutofit/>
          </a:bodyPr>
          <a:lstStyle/>
          <a:p>
            <a:pPr algn="just">
              <a:defRPr/>
            </a:pPr>
            <a:endParaRPr lang="es-ES" altLang="es-HN" sz="2200" dirty="0">
              <a:solidFill>
                <a:schemeClr val="tx1">
                  <a:lumMod val="75000"/>
                  <a:lumOff val="25000"/>
                </a:schemeClr>
              </a:solidFill>
              <a:latin typeface="Bookman Old Style" panose="02050604050505020204" pitchFamily="18" charset="0"/>
            </a:endParaRPr>
          </a:p>
          <a:p>
            <a:pPr>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p:txBody>
      </p:sp>
      <p:pic>
        <p:nvPicPr>
          <p:cNvPr id="5" name="Imagen 4"/>
          <p:cNvPicPr/>
          <p:nvPr/>
        </p:nvPicPr>
        <p:blipFill>
          <a:blip r:embed="rId4"/>
          <a:stretch>
            <a:fillRect/>
          </a:stretch>
        </p:blipFill>
        <p:spPr>
          <a:xfrm>
            <a:off x="5081451" y="3692999"/>
            <a:ext cx="5261257" cy="2553465"/>
          </a:xfrm>
          <a:prstGeom prst="rect">
            <a:avLst/>
          </a:prstGeom>
        </p:spPr>
      </p:pic>
      <p:sp>
        <p:nvSpPr>
          <p:cNvPr id="2" name="Rectángulo 1"/>
          <p:cNvSpPr/>
          <p:nvPr/>
        </p:nvSpPr>
        <p:spPr>
          <a:xfrm>
            <a:off x="91440" y="1979172"/>
            <a:ext cx="11821886" cy="1569660"/>
          </a:xfrm>
          <a:prstGeom prst="rect">
            <a:avLst/>
          </a:prstGeom>
        </p:spPr>
        <p:txBody>
          <a:bodyPr wrap="square">
            <a:spAutoFit/>
          </a:bodyPr>
          <a:lstStyle/>
          <a:p>
            <a:pPr algn="just"/>
            <a:r>
              <a:rPr lang="es-MX" sz="2400" dirty="0">
                <a:latin typeface="Bookman Old Style" panose="02050604050505020204" pitchFamily="18" charset="0"/>
              </a:rPr>
              <a:t>El emprendimiento debe entenderse como un proceso en cadena en la que cada eslabón sería un estadio distinto del proyecto, así según se avanzase en la cadena la madurez del proyecto iría aumentando, transformándose gradualmente desde una idea inicial difusa hasta una empresa consolidada.</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2176715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pic>
        <p:nvPicPr>
          <p:cNvPr id="7" name="Imagen 1"/>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0" y="-84813"/>
            <a:ext cx="12192000" cy="684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2 Marcador de contenido"/>
          <p:cNvSpPr txBox="1">
            <a:spLocks/>
          </p:cNvSpPr>
          <p:nvPr/>
        </p:nvSpPr>
        <p:spPr>
          <a:xfrm>
            <a:off x="2424112" y="1174748"/>
            <a:ext cx="7343775" cy="4794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defRPr/>
            </a:pPr>
            <a:endParaRPr lang="es-ES" altLang="es-HN"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
        <p:nvSpPr>
          <p:cNvPr id="13" name="2 Marcador de contenido"/>
          <p:cNvSpPr>
            <a:spLocks noGrp="1"/>
          </p:cNvSpPr>
          <p:nvPr>
            <p:ph idx="1"/>
          </p:nvPr>
        </p:nvSpPr>
        <p:spPr>
          <a:xfrm>
            <a:off x="378823" y="1508400"/>
            <a:ext cx="11286308" cy="4402184"/>
          </a:xfrm>
        </p:spPr>
        <p:txBody>
          <a:bodyPr rtlCol="0">
            <a:normAutofit/>
          </a:bodyPr>
          <a:lstStyle/>
          <a:p>
            <a:pPr algn="just">
              <a:defRPr/>
            </a:pPr>
            <a:endParaRPr lang="es-ES" altLang="es-HN" sz="2200" dirty="0">
              <a:solidFill>
                <a:schemeClr val="tx1">
                  <a:lumMod val="75000"/>
                  <a:lumOff val="25000"/>
                </a:schemeClr>
              </a:solidFill>
              <a:latin typeface="Bookman Old Style" panose="02050604050505020204" pitchFamily="18" charset="0"/>
            </a:endParaRPr>
          </a:p>
          <a:p>
            <a:pPr>
              <a:defRPr/>
            </a:pPr>
            <a:endParaRPr lang="es-ES" altLang="es-HN" sz="2200" dirty="0">
              <a:solidFill>
                <a:schemeClr val="tx1">
                  <a:lumMod val="75000"/>
                  <a:lumOff val="25000"/>
                </a:schemeClr>
              </a:solidFill>
              <a:latin typeface="Bookman Old Style" panose="02050604050505020204" pitchFamily="18" charset="0"/>
            </a:endParaRPr>
          </a:p>
          <a:p>
            <a:pPr marL="0" indent="0" algn="just">
              <a:buNone/>
              <a:defRPr/>
            </a:pPr>
            <a:r>
              <a:rPr lang="es-MX" sz="2400" dirty="0">
                <a:latin typeface="Bookman Old Style" panose="02050604050505020204" pitchFamily="18" charset="0"/>
              </a:rPr>
              <a:t>A veces las ideas surgen por “inspiración”. En todo caso, la “inspiración“ puede ser el inicio, luego habrá que trabajar mucho y reflexionar para transformar la idea en oportunidad.</a:t>
            </a:r>
          </a:p>
          <a:p>
            <a:pPr marL="0" indent="0" algn="just">
              <a:buNone/>
              <a:defRPr/>
            </a:pPr>
            <a:endParaRPr lang="es-MX" sz="2400" dirty="0">
              <a:latin typeface="Bookman Old Style" panose="02050604050505020204" pitchFamily="18" charset="0"/>
            </a:endParaRPr>
          </a:p>
          <a:p>
            <a:pPr marL="0" indent="0" algn="just">
              <a:buNone/>
              <a:defRPr/>
            </a:pPr>
            <a:r>
              <a:rPr lang="es-MX" sz="2400" dirty="0">
                <a:latin typeface="Bookman Old Style" panose="02050604050505020204" pitchFamily="18" charset="0"/>
              </a:rPr>
              <a:t>La primera condición que tienen que tener es ser adecuadas a la personalidad, las características, las habilidades, los gustos, los conocimientos y las aficiones del emprendedor. </a:t>
            </a:r>
            <a:endParaRPr lang="es-MX" altLang="es-HN" sz="2400" dirty="0">
              <a:latin typeface="Bookman Old Style" panose="02050604050505020204" pitchFamily="18" charset="0"/>
            </a:endParaRPr>
          </a:p>
          <a:p>
            <a:pPr marL="0" indent="0">
              <a:buNone/>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algn="just">
              <a:defRPr/>
            </a:pPr>
            <a:endParaRPr lang="es-ES" altLang="es-HN" sz="2200" dirty="0">
              <a:solidFill>
                <a:schemeClr val="tx1">
                  <a:lumMod val="75000"/>
                  <a:lumOff val="25000"/>
                </a:schemeClr>
              </a:solidFill>
              <a:latin typeface="Bookman Old Style" panose="02050604050505020204" pitchFamily="18" charset="0"/>
            </a:endParaRPr>
          </a:p>
          <a:p>
            <a:pPr marL="0" indent="0" algn="just">
              <a:buNone/>
              <a:defRPr/>
            </a:pPr>
            <a:endParaRPr lang="es-ES" altLang="es-HN" sz="2200" dirty="0">
              <a:solidFill>
                <a:schemeClr val="tx1">
                  <a:lumMod val="75000"/>
                  <a:lumOff val="25000"/>
                </a:schemeClr>
              </a:solidFill>
              <a:latin typeface="Bookman Old Style" panose="02050604050505020204" pitchFamily="18" charset="0"/>
            </a:endParaRPr>
          </a:p>
        </p:txBody>
      </p:sp>
      <p:sp>
        <p:nvSpPr>
          <p:cNvPr id="2" name="Rectángulo 1"/>
          <p:cNvSpPr/>
          <p:nvPr/>
        </p:nvSpPr>
        <p:spPr>
          <a:xfrm>
            <a:off x="2593137" y="923625"/>
            <a:ext cx="5730591" cy="584775"/>
          </a:xfrm>
          <a:prstGeom prst="rect">
            <a:avLst/>
          </a:prstGeom>
        </p:spPr>
        <p:txBody>
          <a:bodyPr wrap="square">
            <a:spAutoFit/>
          </a:bodyPr>
          <a:lstStyle/>
          <a:p>
            <a:pPr algn="ctr"/>
            <a:r>
              <a:rPr lang="es-MX" sz="2800" b="1" dirty="0">
                <a:solidFill>
                  <a:srgbClr val="DA4F10"/>
                </a:solidFill>
                <a:effectLst>
                  <a:outerShdw blurRad="38100" dist="38100" dir="2700000" algn="tl">
                    <a:srgbClr val="000000">
                      <a:alpha val="43137"/>
                    </a:srgbClr>
                  </a:outerShdw>
                </a:effectLst>
                <a:latin typeface="Kristen ITC" panose="03050502040202030202" pitchFamily="66" charset="0"/>
              </a:rPr>
              <a:t>¿De</a:t>
            </a:r>
            <a:r>
              <a:rPr lang="es-MX" sz="3200" b="1" dirty="0">
                <a:solidFill>
                  <a:schemeClr val="accent2"/>
                </a:solidFill>
                <a:latin typeface="Kristen ITC" panose="03050502040202030202" pitchFamily="66" charset="0"/>
              </a:rPr>
              <a:t> </a:t>
            </a:r>
            <a:r>
              <a:rPr lang="es-MX" sz="2800" b="1" dirty="0">
                <a:solidFill>
                  <a:srgbClr val="DA4F10"/>
                </a:solidFill>
                <a:effectLst>
                  <a:outerShdw blurRad="38100" dist="38100" dir="2700000" algn="tl">
                    <a:srgbClr val="000000">
                      <a:alpha val="43137"/>
                    </a:srgbClr>
                  </a:outerShdw>
                </a:effectLst>
                <a:latin typeface="Kristen ITC" panose="03050502040202030202" pitchFamily="66" charset="0"/>
              </a:rPr>
              <a:t>dónde sacar las ideas?</a:t>
            </a:r>
            <a:endParaRPr lang="en-US" sz="2800" b="1" dirty="0">
              <a:solidFill>
                <a:srgbClr val="DA4F10"/>
              </a:solidFill>
              <a:effectLst>
                <a:outerShdw blurRad="38100" dist="38100" dir="2700000" algn="tl">
                  <a:srgbClr val="000000">
                    <a:alpha val="43137"/>
                  </a:srgbClr>
                </a:outerShdw>
              </a:effectLst>
              <a:latin typeface="Kristen ITC" panose="03050502040202030202" pitchFamily="66" charset="0"/>
            </a:endParaRPr>
          </a:p>
        </p:txBody>
      </p:sp>
    </p:spTree>
    <p:extLst>
      <p:ext uri="{BB962C8B-B14F-4D97-AF65-F5344CB8AC3E}">
        <p14:creationId xmlns:p14="http://schemas.microsoft.com/office/powerpoint/2010/main" val="348956785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1652</TotalTime>
  <Words>1463</Words>
  <Application>Microsoft Office PowerPoint</Application>
  <PresentationFormat>Panorámica</PresentationFormat>
  <Paragraphs>239</Paragraphs>
  <Slides>39</Slides>
  <Notes>9</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39</vt:i4>
      </vt:variant>
    </vt:vector>
  </HeadingPairs>
  <TitlesOfParts>
    <vt:vector size="53" baseType="lpstr">
      <vt:lpstr>Arial</vt:lpstr>
      <vt:lpstr>Bodoni MT</vt:lpstr>
      <vt:lpstr>Bookman Old Style</vt:lpstr>
      <vt:lpstr>Calibri</vt:lpstr>
      <vt:lpstr>Calibri Light</vt:lpstr>
      <vt:lpstr>Calisto MT</vt:lpstr>
      <vt:lpstr>Cambria</vt:lpstr>
      <vt:lpstr>Kristen ITC</vt:lpstr>
      <vt:lpstr>Palatino Linotype</vt:lpstr>
      <vt:lpstr>Tahoma</vt:lpstr>
      <vt:lpstr>Tekton Pro Ext</vt:lpstr>
      <vt:lpstr>Times New Roman</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Caza Oportunidades y Especialista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Antonio Cerrato</dc:creator>
  <cp:lastModifiedBy>HP</cp:lastModifiedBy>
  <cp:revision>96</cp:revision>
  <dcterms:created xsi:type="dcterms:W3CDTF">2018-05-31T21:05:14Z</dcterms:created>
  <dcterms:modified xsi:type="dcterms:W3CDTF">2019-06-21T16:48:33Z</dcterms:modified>
</cp:coreProperties>
</file>